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7"/>
  </p:notesMasterIdLst>
  <p:sldIdLst>
    <p:sldId id="256" r:id="rId2"/>
    <p:sldId id="275" r:id="rId3"/>
    <p:sldId id="259" r:id="rId4"/>
    <p:sldId id="270" r:id="rId5"/>
    <p:sldId id="271" r:id="rId6"/>
    <p:sldId id="257" r:id="rId7"/>
    <p:sldId id="294" r:id="rId8"/>
    <p:sldId id="290" r:id="rId9"/>
    <p:sldId id="291" r:id="rId10"/>
    <p:sldId id="292" r:id="rId11"/>
    <p:sldId id="293" r:id="rId12"/>
    <p:sldId id="296" r:id="rId13"/>
    <p:sldId id="277" r:id="rId14"/>
    <p:sldId id="276" r:id="rId15"/>
    <p:sldId id="284" r:id="rId16"/>
    <p:sldId id="281" r:id="rId17"/>
    <p:sldId id="282" r:id="rId18"/>
    <p:sldId id="280" r:id="rId19"/>
    <p:sldId id="283" r:id="rId20"/>
    <p:sldId id="285" r:id="rId21"/>
    <p:sldId id="297" r:id="rId22"/>
    <p:sldId id="286" r:id="rId23"/>
    <p:sldId id="298" r:id="rId24"/>
    <p:sldId id="289" r:id="rId25"/>
    <p:sldId id="272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5F587-F391-40AD-96D6-BD2578F006DE}">
          <p14:sldIdLst>
            <p14:sldId id="256"/>
            <p14:sldId id="275"/>
            <p14:sldId id="259"/>
            <p14:sldId id="270"/>
            <p14:sldId id="271"/>
            <p14:sldId id="257"/>
            <p14:sldId id="294"/>
            <p14:sldId id="290"/>
            <p14:sldId id="291"/>
            <p14:sldId id="292"/>
            <p14:sldId id="293"/>
            <p14:sldId id="296"/>
            <p14:sldId id="277"/>
            <p14:sldId id="276"/>
            <p14:sldId id="284"/>
            <p14:sldId id="281"/>
            <p14:sldId id="282"/>
            <p14:sldId id="280"/>
            <p14:sldId id="283"/>
            <p14:sldId id="285"/>
            <p14:sldId id="297"/>
            <p14:sldId id="286"/>
            <p14:sldId id="298"/>
            <p14:sldId id="289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8E1F5"/>
    <a:srgbClr val="BAD6E4"/>
    <a:srgbClr val="BBE0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98" autoAdjust="0"/>
  </p:normalViewPr>
  <p:slideViewPr>
    <p:cSldViewPr>
      <p:cViewPr varScale="1">
        <p:scale>
          <a:sx n="87" d="100"/>
          <a:sy n="87" d="100"/>
        </p:scale>
        <p:origin x="-145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General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Algorithms</c:v>
                </c:pt>
                <c:pt idx="1">
                  <c:v>Load/Save</c:v>
                </c:pt>
                <c:pt idx="2">
                  <c:v>Fitting Functions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251</c:v>
                </c:pt>
                <c:pt idx="1">
                  <c:v>27</c:v>
                </c:pt>
                <c:pt idx="2">
                  <c:v>39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Specific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Algorithms</c:v>
                </c:pt>
                <c:pt idx="1">
                  <c:v>Load/Save</c:v>
                </c:pt>
                <c:pt idx="2">
                  <c:v>Fitting Functions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273</c:v>
                </c:pt>
                <c:pt idx="1">
                  <c:v>85</c:v>
                </c:pt>
                <c:pt idx="2">
                  <c:v>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7391360"/>
        <c:axId val="57479552"/>
      </c:barChart>
      <c:catAx>
        <c:axId val="57391360"/>
        <c:scaling>
          <c:orientation val="minMax"/>
        </c:scaling>
        <c:delete val="0"/>
        <c:axPos val="l"/>
        <c:majorTickMark val="out"/>
        <c:minorTickMark val="none"/>
        <c:tickLblPos val="nextTo"/>
        <c:crossAx val="57479552"/>
        <c:crosses val="autoZero"/>
        <c:auto val="1"/>
        <c:lblAlgn val="ctr"/>
        <c:lblOffset val="100"/>
        <c:noMultiLvlLbl val="0"/>
      </c:catAx>
      <c:valAx>
        <c:axId val="5747955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57391360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EA611-A19A-4B67-9B10-54843DEC54A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8D253D6-6974-45FB-8CBE-BABFE0DC4844}">
      <dgm:prSet phldrT="[Text]"/>
      <dgm:spPr/>
      <dgm:t>
        <a:bodyPr/>
        <a:lstStyle/>
        <a:p>
          <a:r>
            <a:rPr lang="en-GB" dirty="0" smtClean="0"/>
            <a:t>July 2007</a:t>
          </a:r>
          <a:br>
            <a:rPr lang="en-GB" dirty="0" smtClean="0"/>
          </a:br>
          <a:r>
            <a:rPr lang="en-GB" dirty="0" smtClean="0"/>
            <a:t>Requirements &amp; Design</a:t>
          </a:r>
          <a:endParaRPr lang="en-GB" dirty="0"/>
        </a:p>
      </dgm:t>
    </dgm:pt>
    <dgm:pt modelId="{91FB7BB0-DA0F-4782-828D-481F07DA1406}" type="parTrans" cxnId="{D47AAEC3-5D6F-4B3B-BB96-FD632BD17520}">
      <dgm:prSet/>
      <dgm:spPr/>
      <dgm:t>
        <a:bodyPr/>
        <a:lstStyle/>
        <a:p>
          <a:endParaRPr lang="en-GB"/>
        </a:p>
      </dgm:t>
    </dgm:pt>
    <dgm:pt modelId="{3C5A6F3F-81E2-4371-891C-BA7620F8DA64}" type="sibTrans" cxnId="{D47AAEC3-5D6F-4B3B-BB96-FD632BD17520}">
      <dgm:prSet/>
      <dgm:spPr/>
      <dgm:t>
        <a:bodyPr/>
        <a:lstStyle/>
        <a:p>
          <a:endParaRPr lang="en-GB"/>
        </a:p>
      </dgm:t>
    </dgm:pt>
    <dgm:pt modelId="{D27F6784-EE8E-4C45-922A-2EF6B38390BD}">
      <dgm:prSet phldrT="[Text]"/>
      <dgm:spPr/>
      <dgm:t>
        <a:bodyPr/>
        <a:lstStyle/>
        <a:p>
          <a:r>
            <a:rPr lang="en-GB" dirty="0" smtClean="0"/>
            <a:t>April 2008</a:t>
          </a:r>
          <a:br>
            <a:rPr lang="en-GB" dirty="0" smtClean="0"/>
          </a:br>
          <a:r>
            <a:rPr lang="en-GB" dirty="0" smtClean="0"/>
            <a:t>V 1.0</a:t>
          </a:r>
          <a:br>
            <a:rPr lang="en-GB" dirty="0" smtClean="0"/>
          </a:br>
          <a:r>
            <a:rPr lang="en-GB" dirty="0" smtClean="0"/>
            <a:t>First instrument support</a:t>
          </a:r>
          <a:endParaRPr lang="en-GB" dirty="0"/>
        </a:p>
      </dgm:t>
    </dgm:pt>
    <dgm:pt modelId="{EC941137-716D-42FF-BB3D-7E1D245EBA6E}" type="parTrans" cxnId="{95EEDA07-5F00-4E8B-814C-1F626D566CBB}">
      <dgm:prSet/>
      <dgm:spPr/>
      <dgm:t>
        <a:bodyPr/>
        <a:lstStyle/>
        <a:p>
          <a:endParaRPr lang="en-GB"/>
        </a:p>
      </dgm:t>
    </dgm:pt>
    <dgm:pt modelId="{CB4AA9AC-261A-46FB-A249-FED0D3AA70A2}" type="sibTrans" cxnId="{95EEDA07-5F00-4E8B-814C-1F626D566CBB}">
      <dgm:prSet/>
      <dgm:spPr/>
      <dgm:t>
        <a:bodyPr/>
        <a:lstStyle/>
        <a:p>
          <a:endParaRPr lang="en-GB"/>
        </a:p>
      </dgm:t>
    </dgm:pt>
    <dgm:pt modelId="{6E86D186-3009-41A4-8482-8738EF0D8667}">
      <dgm:prSet phldrT="[Text]"/>
      <dgm:spPr/>
      <dgm:t>
        <a:bodyPr/>
        <a:lstStyle/>
        <a:p>
          <a:r>
            <a:rPr lang="en-GB" dirty="0" smtClean="0"/>
            <a:t>April 2010</a:t>
          </a:r>
          <a:br>
            <a:rPr lang="en-GB" dirty="0" smtClean="0"/>
          </a:br>
          <a:r>
            <a:rPr lang="en-GB" dirty="0" smtClean="0"/>
            <a:t>Collaboration with SNS &amp; HFIR</a:t>
          </a:r>
          <a:endParaRPr lang="en-GB" dirty="0"/>
        </a:p>
      </dgm:t>
    </dgm:pt>
    <dgm:pt modelId="{FDBC3144-C453-4C4A-8FDD-55B65FD3291D}" type="parTrans" cxnId="{5662E667-519B-408B-A9A3-58630C295802}">
      <dgm:prSet/>
      <dgm:spPr/>
      <dgm:t>
        <a:bodyPr/>
        <a:lstStyle/>
        <a:p>
          <a:endParaRPr lang="en-GB"/>
        </a:p>
      </dgm:t>
    </dgm:pt>
    <dgm:pt modelId="{E043F992-4089-4AD5-B482-F0796F4571E5}" type="sibTrans" cxnId="{5662E667-519B-408B-A9A3-58630C295802}">
      <dgm:prSet/>
      <dgm:spPr/>
      <dgm:t>
        <a:bodyPr/>
        <a:lstStyle/>
        <a:p>
          <a:endParaRPr lang="en-GB"/>
        </a:p>
      </dgm:t>
    </dgm:pt>
    <dgm:pt modelId="{2FD7181E-6D14-4951-8E9E-C77CE637B1D9}">
      <dgm:prSet phldrT="[Text]"/>
      <dgm:spPr/>
      <dgm:t>
        <a:bodyPr/>
        <a:lstStyle/>
        <a:p>
          <a:r>
            <a:rPr lang="en-GB" dirty="0" smtClean="0"/>
            <a:t>Nov 2012</a:t>
          </a:r>
          <a:br>
            <a:rPr lang="en-GB" dirty="0" smtClean="0"/>
          </a:br>
          <a:r>
            <a:rPr lang="en-GB" dirty="0" smtClean="0"/>
            <a:t>V2.4</a:t>
          </a:r>
          <a:br>
            <a:rPr lang="en-GB" dirty="0" smtClean="0"/>
          </a:br>
          <a:r>
            <a:rPr lang="en-GB" dirty="0" smtClean="0"/>
            <a:t>Live Data Reduction</a:t>
          </a:r>
          <a:endParaRPr lang="en-GB" dirty="0"/>
        </a:p>
      </dgm:t>
    </dgm:pt>
    <dgm:pt modelId="{1F1CFBBE-1919-4904-86AF-5C55E2789CF5}" type="parTrans" cxnId="{D717B75F-24C3-4BC9-809B-AAD09B60504C}">
      <dgm:prSet/>
      <dgm:spPr/>
      <dgm:t>
        <a:bodyPr/>
        <a:lstStyle/>
        <a:p>
          <a:endParaRPr lang="en-GB"/>
        </a:p>
      </dgm:t>
    </dgm:pt>
    <dgm:pt modelId="{C44E3C1F-8164-407E-BB27-F01B749EE308}" type="sibTrans" cxnId="{D717B75F-24C3-4BC9-809B-AAD09B60504C}">
      <dgm:prSet/>
      <dgm:spPr/>
      <dgm:t>
        <a:bodyPr/>
        <a:lstStyle/>
        <a:p>
          <a:endParaRPr lang="en-GB"/>
        </a:p>
      </dgm:t>
    </dgm:pt>
    <dgm:pt modelId="{A329E021-7A4F-425E-BD77-1F2623920DCA}">
      <dgm:prSet phldrT="[Text]"/>
      <dgm:spPr/>
      <dgm:t>
        <a:bodyPr/>
        <a:lstStyle/>
        <a:p>
          <a:r>
            <a:rPr lang="en-GB" dirty="0" smtClean="0"/>
            <a:t>Jan 2014</a:t>
          </a:r>
          <a:br>
            <a:rPr lang="en-GB" dirty="0" smtClean="0"/>
          </a:br>
          <a:r>
            <a:rPr lang="en-GB" dirty="0" smtClean="0"/>
            <a:t>V3.1</a:t>
          </a:r>
          <a:br>
            <a:rPr lang="en-GB" dirty="0" smtClean="0"/>
          </a:br>
          <a:r>
            <a:rPr lang="en-GB" dirty="0" smtClean="0"/>
            <a:t>Interest by other major facilities</a:t>
          </a:r>
          <a:endParaRPr lang="en-GB" dirty="0"/>
        </a:p>
      </dgm:t>
    </dgm:pt>
    <dgm:pt modelId="{3309384D-6166-4384-9AB7-7C15CC7A039E}" type="parTrans" cxnId="{31EAD0F6-2C64-4B05-A424-01F3F7F4A8DD}">
      <dgm:prSet/>
      <dgm:spPr/>
      <dgm:t>
        <a:bodyPr/>
        <a:lstStyle/>
        <a:p>
          <a:endParaRPr lang="en-GB"/>
        </a:p>
      </dgm:t>
    </dgm:pt>
    <dgm:pt modelId="{1E668D25-33D7-4E48-AAE5-6FD9EA08745B}" type="sibTrans" cxnId="{31EAD0F6-2C64-4B05-A424-01F3F7F4A8DD}">
      <dgm:prSet/>
      <dgm:spPr/>
      <dgm:t>
        <a:bodyPr/>
        <a:lstStyle/>
        <a:p>
          <a:endParaRPr lang="en-GB"/>
        </a:p>
      </dgm:t>
    </dgm:pt>
    <dgm:pt modelId="{CCBECA63-84B9-4525-9882-B60ADD7341D1}" type="pres">
      <dgm:prSet presAssocID="{A21EA611-A19A-4B67-9B10-54843DEC54AD}" presName="arrowDiagram" presStyleCnt="0">
        <dgm:presLayoutVars>
          <dgm:chMax val="5"/>
          <dgm:dir/>
          <dgm:resizeHandles val="exact"/>
        </dgm:presLayoutVars>
      </dgm:prSet>
      <dgm:spPr/>
    </dgm:pt>
    <dgm:pt modelId="{91E198D4-0389-4796-A7D6-AC6ADD238316}" type="pres">
      <dgm:prSet presAssocID="{A21EA611-A19A-4B67-9B10-54843DEC54AD}" presName="arrow" presStyleLbl="bgShp" presStyleIdx="0" presStyleCnt="1"/>
      <dgm:spPr/>
    </dgm:pt>
    <dgm:pt modelId="{CA977622-5D5E-4C23-A6D4-08C373836E3E}" type="pres">
      <dgm:prSet presAssocID="{A21EA611-A19A-4B67-9B10-54843DEC54AD}" presName="arrowDiagram5" presStyleCnt="0"/>
      <dgm:spPr/>
    </dgm:pt>
    <dgm:pt modelId="{965268CF-F8DF-4C5B-A373-044412E06DF1}" type="pres">
      <dgm:prSet presAssocID="{B8D253D6-6974-45FB-8CBE-BABFE0DC4844}" presName="bullet5a" presStyleLbl="node1" presStyleIdx="0" presStyleCnt="5"/>
      <dgm:spPr/>
    </dgm:pt>
    <dgm:pt modelId="{84050A4C-F702-4021-B4AE-14BD765726A4}" type="pres">
      <dgm:prSet presAssocID="{B8D253D6-6974-45FB-8CBE-BABFE0DC4844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42AEEE3-8A34-4615-B123-F892FCF68336}" type="pres">
      <dgm:prSet presAssocID="{D27F6784-EE8E-4C45-922A-2EF6B38390BD}" presName="bullet5b" presStyleLbl="node1" presStyleIdx="1" presStyleCnt="5"/>
      <dgm:spPr/>
    </dgm:pt>
    <dgm:pt modelId="{1DAD8E73-AC19-4537-B58E-387B32261134}" type="pres">
      <dgm:prSet presAssocID="{D27F6784-EE8E-4C45-922A-2EF6B38390BD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77F6DA-36B5-44C6-B8CA-45F2F031CA5D}" type="pres">
      <dgm:prSet presAssocID="{6E86D186-3009-41A4-8482-8738EF0D8667}" presName="bullet5c" presStyleLbl="node1" presStyleIdx="2" presStyleCnt="5"/>
      <dgm:spPr/>
    </dgm:pt>
    <dgm:pt modelId="{29C91AD0-C507-4939-9ADC-7D28EE98C3EE}" type="pres">
      <dgm:prSet presAssocID="{6E86D186-3009-41A4-8482-8738EF0D8667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FA57FC7-0E88-4366-8E40-59A4BA45A092}" type="pres">
      <dgm:prSet presAssocID="{2FD7181E-6D14-4951-8E9E-C77CE637B1D9}" presName="bullet5d" presStyleLbl="node1" presStyleIdx="3" presStyleCnt="5"/>
      <dgm:spPr/>
    </dgm:pt>
    <dgm:pt modelId="{E1CEA7B5-0A0F-4BAB-899E-4911E73367B3}" type="pres">
      <dgm:prSet presAssocID="{2FD7181E-6D14-4951-8E9E-C77CE637B1D9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FDEEF2C-736D-4FCF-864E-5C1A1DDDABFD}" type="pres">
      <dgm:prSet presAssocID="{A329E021-7A4F-425E-BD77-1F2623920DCA}" presName="bullet5e" presStyleLbl="node1" presStyleIdx="4" presStyleCnt="5"/>
      <dgm:spPr/>
    </dgm:pt>
    <dgm:pt modelId="{5D43477F-A97C-457D-BBAE-977CED676BCA}" type="pres">
      <dgm:prSet presAssocID="{A329E021-7A4F-425E-BD77-1F2623920DCA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83BC0307-BCE6-45C8-B669-87EFFF3DC59F}" type="presOf" srcId="{B8D253D6-6974-45FB-8CBE-BABFE0DC4844}" destId="{84050A4C-F702-4021-B4AE-14BD765726A4}" srcOrd="0" destOrd="0" presId="urn:microsoft.com/office/officeart/2005/8/layout/arrow2"/>
    <dgm:cxn modelId="{D47AAEC3-5D6F-4B3B-BB96-FD632BD17520}" srcId="{A21EA611-A19A-4B67-9B10-54843DEC54AD}" destId="{B8D253D6-6974-45FB-8CBE-BABFE0DC4844}" srcOrd="0" destOrd="0" parTransId="{91FB7BB0-DA0F-4782-828D-481F07DA1406}" sibTransId="{3C5A6F3F-81E2-4371-891C-BA7620F8DA64}"/>
    <dgm:cxn modelId="{58E08ABA-6C13-46B2-AACB-FDDA01DF7526}" type="presOf" srcId="{A329E021-7A4F-425E-BD77-1F2623920DCA}" destId="{5D43477F-A97C-457D-BBAE-977CED676BCA}" srcOrd="0" destOrd="0" presId="urn:microsoft.com/office/officeart/2005/8/layout/arrow2"/>
    <dgm:cxn modelId="{95EEDA07-5F00-4E8B-814C-1F626D566CBB}" srcId="{A21EA611-A19A-4B67-9B10-54843DEC54AD}" destId="{D27F6784-EE8E-4C45-922A-2EF6B38390BD}" srcOrd="1" destOrd="0" parTransId="{EC941137-716D-42FF-BB3D-7E1D245EBA6E}" sibTransId="{CB4AA9AC-261A-46FB-A249-FED0D3AA70A2}"/>
    <dgm:cxn modelId="{F9EAD455-D338-4485-B90E-C012094CDFEF}" type="presOf" srcId="{2FD7181E-6D14-4951-8E9E-C77CE637B1D9}" destId="{E1CEA7B5-0A0F-4BAB-899E-4911E73367B3}" srcOrd="0" destOrd="0" presId="urn:microsoft.com/office/officeart/2005/8/layout/arrow2"/>
    <dgm:cxn modelId="{F5A6139D-8D4E-483E-ACF5-8F847C783514}" type="presOf" srcId="{A21EA611-A19A-4B67-9B10-54843DEC54AD}" destId="{CCBECA63-84B9-4525-9882-B60ADD7341D1}" srcOrd="0" destOrd="0" presId="urn:microsoft.com/office/officeart/2005/8/layout/arrow2"/>
    <dgm:cxn modelId="{21101105-3E1A-4869-BA7C-B5400F76A984}" type="presOf" srcId="{D27F6784-EE8E-4C45-922A-2EF6B38390BD}" destId="{1DAD8E73-AC19-4537-B58E-387B32261134}" srcOrd="0" destOrd="0" presId="urn:microsoft.com/office/officeart/2005/8/layout/arrow2"/>
    <dgm:cxn modelId="{31EAD0F6-2C64-4B05-A424-01F3F7F4A8DD}" srcId="{A21EA611-A19A-4B67-9B10-54843DEC54AD}" destId="{A329E021-7A4F-425E-BD77-1F2623920DCA}" srcOrd="4" destOrd="0" parTransId="{3309384D-6166-4384-9AB7-7C15CC7A039E}" sibTransId="{1E668D25-33D7-4E48-AAE5-6FD9EA08745B}"/>
    <dgm:cxn modelId="{205F07DF-E2F2-4C08-B4B4-191F2601C02D}" type="presOf" srcId="{6E86D186-3009-41A4-8482-8738EF0D8667}" destId="{29C91AD0-C507-4939-9ADC-7D28EE98C3EE}" srcOrd="0" destOrd="0" presId="urn:microsoft.com/office/officeart/2005/8/layout/arrow2"/>
    <dgm:cxn modelId="{5662E667-519B-408B-A9A3-58630C295802}" srcId="{A21EA611-A19A-4B67-9B10-54843DEC54AD}" destId="{6E86D186-3009-41A4-8482-8738EF0D8667}" srcOrd="2" destOrd="0" parTransId="{FDBC3144-C453-4C4A-8FDD-55B65FD3291D}" sibTransId="{E043F992-4089-4AD5-B482-F0796F4571E5}"/>
    <dgm:cxn modelId="{D717B75F-24C3-4BC9-809B-AAD09B60504C}" srcId="{A21EA611-A19A-4B67-9B10-54843DEC54AD}" destId="{2FD7181E-6D14-4951-8E9E-C77CE637B1D9}" srcOrd="3" destOrd="0" parTransId="{1F1CFBBE-1919-4904-86AF-5C55E2789CF5}" sibTransId="{C44E3C1F-8164-407E-BB27-F01B749EE308}"/>
    <dgm:cxn modelId="{C743405D-9C3A-472A-BED2-0B1885D72FBE}" type="presParOf" srcId="{CCBECA63-84B9-4525-9882-B60ADD7341D1}" destId="{91E198D4-0389-4796-A7D6-AC6ADD238316}" srcOrd="0" destOrd="0" presId="urn:microsoft.com/office/officeart/2005/8/layout/arrow2"/>
    <dgm:cxn modelId="{CF85A75F-317F-40BF-B083-01F9CDE9F3DB}" type="presParOf" srcId="{CCBECA63-84B9-4525-9882-B60ADD7341D1}" destId="{CA977622-5D5E-4C23-A6D4-08C373836E3E}" srcOrd="1" destOrd="0" presId="urn:microsoft.com/office/officeart/2005/8/layout/arrow2"/>
    <dgm:cxn modelId="{90D3037D-5564-400A-9324-DAEAE0226162}" type="presParOf" srcId="{CA977622-5D5E-4C23-A6D4-08C373836E3E}" destId="{965268CF-F8DF-4C5B-A373-044412E06DF1}" srcOrd="0" destOrd="0" presId="urn:microsoft.com/office/officeart/2005/8/layout/arrow2"/>
    <dgm:cxn modelId="{562474D2-BE62-44DC-8185-DB3D6FE3165C}" type="presParOf" srcId="{CA977622-5D5E-4C23-A6D4-08C373836E3E}" destId="{84050A4C-F702-4021-B4AE-14BD765726A4}" srcOrd="1" destOrd="0" presId="urn:microsoft.com/office/officeart/2005/8/layout/arrow2"/>
    <dgm:cxn modelId="{F212A80A-EE51-4530-82E7-A65D79EB1612}" type="presParOf" srcId="{CA977622-5D5E-4C23-A6D4-08C373836E3E}" destId="{C42AEEE3-8A34-4615-B123-F892FCF68336}" srcOrd="2" destOrd="0" presId="urn:microsoft.com/office/officeart/2005/8/layout/arrow2"/>
    <dgm:cxn modelId="{AFAAA668-34D2-4A56-89BE-39D7BBCBF1B8}" type="presParOf" srcId="{CA977622-5D5E-4C23-A6D4-08C373836E3E}" destId="{1DAD8E73-AC19-4537-B58E-387B32261134}" srcOrd="3" destOrd="0" presId="urn:microsoft.com/office/officeart/2005/8/layout/arrow2"/>
    <dgm:cxn modelId="{91F704A2-12BE-4C64-84FB-4EA0E10E89A3}" type="presParOf" srcId="{CA977622-5D5E-4C23-A6D4-08C373836E3E}" destId="{E977F6DA-36B5-44C6-B8CA-45F2F031CA5D}" srcOrd="4" destOrd="0" presId="urn:microsoft.com/office/officeart/2005/8/layout/arrow2"/>
    <dgm:cxn modelId="{1D504F29-5969-44DE-B2F7-D4419F1807D7}" type="presParOf" srcId="{CA977622-5D5E-4C23-A6D4-08C373836E3E}" destId="{29C91AD0-C507-4939-9ADC-7D28EE98C3EE}" srcOrd="5" destOrd="0" presId="urn:microsoft.com/office/officeart/2005/8/layout/arrow2"/>
    <dgm:cxn modelId="{12C95327-AA7E-45C0-9FC8-822C3F97FB85}" type="presParOf" srcId="{CA977622-5D5E-4C23-A6D4-08C373836E3E}" destId="{7FA57FC7-0E88-4366-8E40-59A4BA45A092}" srcOrd="6" destOrd="0" presId="urn:microsoft.com/office/officeart/2005/8/layout/arrow2"/>
    <dgm:cxn modelId="{39D9ADB8-3867-42AA-9F78-DE70DDDBA51B}" type="presParOf" srcId="{CA977622-5D5E-4C23-A6D4-08C373836E3E}" destId="{E1CEA7B5-0A0F-4BAB-899E-4911E73367B3}" srcOrd="7" destOrd="0" presId="urn:microsoft.com/office/officeart/2005/8/layout/arrow2"/>
    <dgm:cxn modelId="{66616AC7-848B-4CA8-9F6B-1E9E279CAAB0}" type="presParOf" srcId="{CA977622-5D5E-4C23-A6D4-08C373836E3E}" destId="{CFDEEF2C-736D-4FCF-864E-5C1A1DDDABFD}" srcOrd="8" destOrd="0" presId="urn:microsoft.com/office/officeart/2005/8/layout/arrow2"/>
    <dgm:cxn modelId="{2E69C01F-2FE4-48CC-BC3A-243AA6BAB520}" type="presParOf" srcId="{CA977622-5D5E-4C23-A6D4-08C373836E3E}" destId="{5D43477F-A97C-457D-BBAE-977CED676BCA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640BDE-C31B-4980-8F82-FD0AF42D0A19}" type="doc">
      <dgm:prSet loTypeId="urn:microsoft.com/office/officeart/2005/8/layout/hierarchy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9DB930-68C9-413D-8CD2-317F9286BE0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Algorithm Dialogs</a:t>
          </a:r>
          <a:br>
            <a:rPr lang="en-GB" dirty="0" smtClean="0"/>
          </a:br>
          <a:r>
            <a:rPr lang="en-GB" dirty="0" smtClean="0"/>
            <a:t>Custom Interfaces</a:t>
          </a:r>
          <a:br>
            <a:rPr lang="en-GB" dirty="0" smtClean="0"/>
          </a:br>
          <a:r>
            <a:rPr lang="en-GB" dirty="0" smtClean="0"/>
            <a:t>Custom Menus</a:t>
          </a:r>
          <a:endParaRPr lang="en-GB" dirty="0"/>
        </a:p>
      </dgm:t>
    </dgm:pt>
    <dgm:pt modelId="{68D0A2CD-5850-48C8-9773-ED4891512EA2}" type="parTrans" cxnId="{A2FBD364-ACFE-4288-AC8D-73B5C52ACA82}">
      <dgm:prSet/>
      <dgm:spPr/>
      <dgm:t>
        <a:bodyPr/>
        <a:lstStyle/>
        <a:p>
          <a:endParaRPr lang="en-GB"/>
        </a:p>
      </dgm:t>
    </dgm:pt>
    <dgm:pt modelId="{ABCBE327-8103-4047-8376-15070F0B9A4E}" type="sibTrans" cxnId="{A2FBD364-ACFE-4288-AC8D-73B5C52ACA82}">
      <dgm:prSet/>
      <dgm:spPr/>
      <dgm:t>
        <a:bodyPr/>
        <a:lstStyle/>
        <a:p>
          <a:endParaRPr lang="en-GB"/>
        </a:p>
      </dgm:t>
    </dgm:pt>
    <dgm:pt modelId="{1C1A3FB8-04D1-4F7D-900C-5C6197980F5D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Python scripts &amp; libraries</a:t>
          </a:r>
        </a:p>
        <a:p>
          <a:r>
            <a:rPr lang="en-GB" dirty="0" smtClean="0"/>
            <a:t>Workflow Algorithms</a:t>
          </a:r>
        </a:p>
        <a:p>
          <a:r>
            <a:rPr lang="en-GB" dirty="0" smtClean="0"/>
            <a:t>Algorithms</a:t>
          </a:r>
          <a:endParaRPr lang="en-GB" dirty="0"/>
        </a:p>
      </dgm:t>
    </dgm:pt>
    <dgm:pt modelId="{8F373124-B9F4-4BD5-AD90-A161CEFAD183}" type="parTrans" cxnId="{EF1A5834-DCD4-43F0-8B67-17DB9BE663A9}">
      <dgm:prSet/>
      <dgm:spPr/>
      <dgm:t>
        <a:bodyPr/>
        <a:lstStyle/>
        <a:p>
          <a:endParaRPr lang="en-GB"/>
        </a:p>
      </dgm:t>
    </dgm:pt>
    <dgm:pt modelId="{DD9D6C94-0BEF-42AA-97AE-BE12CA94BC1F}" type="sibTrans" cxnId="{EF1A5834-DCD4-43F0-8B67-17DB9BE663A9}">
      <dgm:prSet/>
      <dgm:spPr/>
      <dgm:t>
        <a:bodyPr/>
        <a:lstStyle/>
        <a:p>
          <a:endParaRPr lang="en-GB"/>
        </a:p>
      </dgm:t>
    </dgm:pt>
    <dgm:pt modelId="{7EA90CDF-47C7-47B9-91CF-BB62DC820BB0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Unit Conversions</a:t>
          </a:r>
          <a:endParaRPr lang="en-GB" dirty="0"/>
        </a:p>
      </dgm:t>
    </dgm:pt>
    <dgm:pt modelId="{A6A5E4AF-D774-4781-93F1-BE5DAB783F72}" type="parTrans" cxnId="{0735BE5D-4B4C-4684-9446-8EAC22485C0C}">
      <dgm:prSet/>
      <dgm:spPr/>
      <dgm:t>
        <a:bodyPr/>
        <a:lstStyle/>
        <a:p>
          <a:endParaRPr lang="en-GB"/>
        </a:p>
      </dgm:t>
    </dgm:pt>
    <dgm:pt modelId="{1E37BDDD-4B88-472A-A71D-F092FD351EF3}" type="sibTrans" cxnId="{0735BE5D-4B4C-4684-9446-8EAC22485C0C}">
      <dgm:prSet/>
      <dgm:spPr/>
      <dgm:t>
        <a:bodyPr/>
        <a:lstStyle/>
        <a:p>
          <a:endParaRPr lang="en-GB"/>
        </a:p>
      </dgm:t>
    </dgm:pt>
    <dgm:pt modelId="{88F232EF-CABB-4D65-8D7E-01000CB55B1E}">
      <dgm:prSet phldrT="[Text]"/>
      <dgm:spPr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Fit Functions</a:t>
          </a:r>
          <a:br>
            <a:rPr lang="en-GB" dirty="0" smtClean="0"/>
          </a:br>
          <a:r>
            <a:rPr lang="en-GB" dirty="0" smtClean="0"/>
            <a:t>Cost Models</a:t>
          </a:r>
          <a:br>
            <a:rPr lang="en-GB" dirty="0" smtClean="0"/>
          </a:br>
          <a:r>
            <a:rPr lang="en-GB" dirty="0" smtClean="0"/>
            <a:t>Constraints</a:t>
          </a:r>
          <a:br>
            <a:rPr lang="en-GB" dirty="0" smtClean="0"/>
          </a:br>
          <a:r>
            <a:rPr lang="en-GB" dirty="0" err="1" smtClean="0"/>
            <a:t>Minimizer</a:t>
          </a:r>
          <a:endParaRPr lang="en-GB" dirty="0"/>
        </a:p>
      </dgm:t>
    </dgm:pt>
    <dgm:pt modelId="{F12A6FC6-D639-4A10-B5D4-D26D202648D0}" type="parTrans" cxnId="{8DCB6BD5-360E-40E1-B299-6971558D7879}">
      <dgm:prSet/>
      <dgm:spPr/>
      <dgm:t>
        <a:bodyPr/>
        <a:lstStyle/>
        <a:p>
          <a:endParaRPr lang="en-GB"/>
        </a:p>
      </dgm:t>
    </dgm:pt>
    <dgm:pt modelId="{ECCE57B6-A2EF-4AC7-8AD1-F24FCDA96353}" type="sibTrans" cxnId="{8DCB6BD5-360E-40E1-B299-6971558D7879}">
      <dgm:prSet/>
      <dgm:spPr/>
      <dgm:t>
        <a:bodyPr/>
        <a:lstStyle/>
        <a:p>
          <a:endParaRPr lang="en-GB"/>
        </a:p>
      </dgm:t>
    </dgm:pt>
    <dgm:pt modelId="{08D55A82-BA13-40C3-A2F6-808B732DBE3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Workspaces</a:t>
          </a:r>
          <a:endParaRPr lang="en-GB" dirty="0"/>
        </a:p>
      </dgm:t>
    </dgm:pt>
    <dgm:pt modelId="{47C9A471-C102-42C8-9F4C-E75E1A217AD9}" type="parTrans" cxnId="{AA421EA1-0ECE-4EDE-9862-9107E9F16A48}">
      <dgm:prSet/>
      <dgm:spPr/>
      <dgm:t>
        <a:bodyPr/>
        <a:lstStyle/>
        <a:p>
          <a:endParaRPr lang="en-GB"/>
        </a:p>
      </dgm:t>
    </dgm:pt>
    <dgm:pt modelId="{2BBD5C8D-B6AB-45B1-9CDB-943853943DE2}" type="sibTrans" cxnId="{AA421EA1-0ECE-4EDE-9862-9107E9F16A48}">
      <dgm:prSet/>
      <dgm:spPr/>
      <dgm:t>
        <a:bodyPr/>
        <a:lstStyle/>
        <a:p>
          <a:endParaRPr lang="en-GB"/>
        </a:p>
      </dgm:t>
    </dgm:pt>
    <dgm:pt modelId="{3DC4AFAC-DF78-49C3-A43F-2ADB1DF42C68}">
      <dgm:prSet phldrT="[Text]"/>
      <dgm:spPr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Archive Searching</a:t>
          </a:r>
          <a:br>
            <a:rPr lang="en-GB" dirty="0" smtClean="0"/>
          </a:br>
          <a:r>
            <a:rPr lang="en-GB" dirty="0" err="1" smtClean="0"/>
            <a:t>LiveData</a:t>
          </a:r>
          <a:r>
            <a:rPr lang="en-GB" dirty="0" smtClean="0"/>
            <a:t> Listeners</a:t>
          </a:r>
          <a:br>
            <a:rPr lang="en-GB" dirty="0" smtClean="0"/>
          </a:br>
          <a:r>
            <a:rPr lang="en-GB" dirty="0" smtClean="0"/>
            <a:t>Data </a:t>
          </a:r>
          <a:r>
            <a:rPr lang="en-GB" dirty="0" err="1" smtClean="0"/>
            <a:t>Catalogs</a:t>
          </a:r>
          <a:endParaRPr lang="en-GB" dirty="0"/>
        </a:p>
      </dgm:t>
    </dgm:pt>
    <dgm:pt modelId="{44EC7277-F681-4A2D-BC90-31854ABF8BCB}" type="parTrans" cxnId="{5AB09813-67AE-42A3-ABED-3246AB531772}">
      <dgm:prSet/>
      <dgm:spPr/>
      <dgm:t>
        <a:bodyPr/>
        <a:lstStyle/>
        <a:p>
          <a:endParaRPr lang="en-GB"/>
        </a:p>
      </dgm:t>
    </dgm:pt>
    <dgm:pt modelId="{FAC6086E-FA05-42FE-A3FE-FD6C7DA80F87}" type="sibTrans" cxnId="{5AB09813-67AE-42A3-ABED-3246AB531772}">
      <dgm:prSet/>
      <dgm:spPr/>
      <dgm:t>
        <a:bodyPr/>
        <a:lstStyle/>
        <a:p>
          <a:endParaRPr lang="en-GB"/>
        </a:p>
      </dgm:t>
    </dgm:pt>
    <dgm:pt modelId="{9C8D0EC4-463C-4AB2-87E1-81EB11A4E71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GUI</a:t>
          </a:r>
          <a:endParaRPr lang="en-GB" dirty="0"/>
        </a:p>
      </dgm:t>
    </dgm:pt>
    <dgm:pt modelId="{A6BC0ED1-90B3-47CD-8CFB-B20672979705}" type="parTrans" cxnId="{DB7F0C51-6817-4936-80B9-EF90DCF4BB06}">
      <dgm:prSet/>
      <dgm:spPr/>
      <dgm:t>
        <a:bodyPr/>
        <a:lstStyle/>
        <a:p>
          <a:endParaRPr lang="en-GB"/>
        </a:p>
      </dgm:t>
    </dgm:pt>
    <dgm:pt modelId="{87E6480E-7D3B-4D25-901D-9AECCE6F571C}" type="sibTrans" cxnId="{DB7F0C51-6817-4936-80B9-EF90DCF4BB06}">
      <dgm:prSet/>
      <dgm:spPr/>
      <dgm:t>
        <a:bodyPr/>
        <a:lstStyle/>
        <a:p>
          <a:endParaRPr lang="en-GB"/>
        </a:p>
      </dgm:t>
    </dgm:pt>
    <dgm:pt modelId="{C6FF4F03-3ECE-4DFB-9CE7-24C05603E58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Framework</a:t>
          </a:r>
          <a:endParaRPr lang="en-GB" dirty="0"/>
        </a:p>
      </dgm:t>
    </dgm:pt>
    <dgm:pt modelId="{5A23C114-ABE2-45B1-A57B-88566AD6A226}" type="parTrans" cxnId="{20C186C3-26D2-44D4-861B-53E516EED45D}">
      <dgm:prSet/>
      <dgm:spPr/>
      <dgm:t>
        <a:bodyPr/>
        <a:lstStyle/>
        <a:p>
          <a:endParaRPr lang="en-GB"/>
        </a:p>
      </dgm:t>
    </dgm:pt>
    <dgm:pt modelId="{A668B125-8F73-464D-A5FE-5246A476D7EB}" type="sibTrans" cxnId="{20C186C3-26D2-44D4-861B-53E516EED45D}">
      <dgm:prSet/>
      <dgm:spPr/>
      <dgm:t>
        <a:bodyPr/>
        <a:lstStyle/>
        <a:p>
          <a:endParaRPr lang="en-GB"/>
        </a:p>
      </dgm:t>
    </dgm:pt>
    <dgm:pt modelId="{5273B896-91DB-46E8-8E1D-EA91FBC04F7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Utility</a:t>
          </a:r>
          <a:endParaRPr lang="en-GB" dirty="0"/>
        </a:p>
      </dgm:t>
    </dgm:pt>
    <dgm:pt modelId="{833BA169-7D94-4553-8F4B-81A4675A7737}" type="parTrans" cxnId="{0CCAA3BA-9C58-4B00-920A-5329C229471D}">
      <dgm:prSet/>
      <dgm:spPr/>
      <dgm:t>
        <a:bodyPr/>
        <a:lstStyle/>
        <a:p>
          <a:endParaRPr lang="en-GB"/>
        </a:p>
      </dgm:t>
    </dgm:pt>
    <dgm:pt modelId="{45FA6131-C235-46EC-8D91-F05CD05D50F6}" type="sibTrans" cxnId="{0CCAA3BA-9C58-4B00-920A-5329C229471D}">
      <dgm:prSet/>
      <dgm:spPr/>
      <dgm:t>
        <a:bodyPr/>
        <a:lstStyle/>
        <a:p>
          <a:endParaRPr lang="en-GB"/>
        </a:p>
      </dgm:t>
    </dgm:pt>
    <dgm:pt modelId="{28839A7B-F429-4E06-B0C0-EEE7A544FBFD}" type="pres">
      <dgm:prSet presAssocID="{11640BDE-C31B-4980-8F82-FD0AF42D0A1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52EAB01-D9AC-4D87-8422-D8A7A967D171}" type="pres">
      <dgm:prSet presAssocID="{9C8D0EC4-463C-4AB2-87E1-81EB11A4E712}" presName="vertOne" presStyleCnt="0"/>
      <dgm:spPr/>
    </dgm:pt>
    <dgm:pt modelId="{91699C2F-57D4-4534-A393-4F83B66AE76E}" type="pres">
      <dgm:prSet presAssocID="{9C8D0EC4-463C-4AB2-87E1-81EB11A4E712}" presName="txOne" presStyleLbl="node0" presStyleIdx="0" presStyleCnt="2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733F284-3637-40A3-B5E9-901068AE4FCB}" type="pres">
      <dgm:prSet presAssocID="{9C8D0EC4-463C-4AB2-87E1-81EB11A4E712}" presName="parTransOne" presStyleCnt="0"/>
      <dgm:spPr/>
    </dgm:pt>
    <dgm:pt modelId="{A78154B8-A63A-4B1F-AB9E-9A5C45E3C638}" type="pres">
      <dgm:prSet presAssocID="{9C8D0EC4-463C-4AB2-87E1-81EB11A4E712}" presName="horzOne" presStyleCnt="0"/>
      <dgm:spPr/>
    </dgm:pt>
    <dgm:pt modelId="{0827D89D-1E9F-4674-B57A-7E967C3177EA}" type="pres">
      <dgm:prSet presAssocID="{C6FF4F03-3ECE-4DFB-9CE7-24C05603E582}" presName="vertTwo" presStyleCnt="0"/>
      <dgm:spPr/>
    </dgm:pt>
    <dgm:pt modelId="{A3B8700C-7398-4AB7-BEA5-51CA46034818}" type="pres">
      <dgm:prSet presAssocID="{C6FF4F03-3ECE-4DFB-9CE7-24C05603E582}" presName="txTwo" presStyleLbl="node2" presStyleIdx="0" presStyleCnt="3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937A9E6-BC71-4A86-AE6E-D7E1B5349559}" type="pres">
      <dgm:prSet presAssocID="{C6FF4F03-3ECE-4DFB-9CE7-24C05603E582}" presName="parTransTwo" presStyleCnt="0"/>
      <dgm:spPr/>
    </dgm:pt>
    <dgm:pt modelId="{8CC7B835-4449-4447-B460-ABFCEA43F01B}" type="pres">
      <dgm:prSet presAssocID="{C6FF4F03-3ECE-4DFB-9CE7-24C05603E582}" presName="horzTwo" presStyleCnt="0"/>
      <dgm:spPr/>
    </dgm:pt>
    <dgm:pt modelId="{683682E8-1BDD-4086-8C19-C33A27C56964}" type="pres">
      <dgm:prSet presAssocID="{5273B896-91DB-46E8-8E1D-EA91FBC04F76}" presName="vertThree" presStyleCnt="0"/>
      <dgm:spPr/>
    </dgm:pt>
    <dgm:pt modelId="{D47D0F73-4893-46DD-B90C-CB71155E091A}" type="pres">
      <dgm:prSet presAssocID="{5273B896-91DB-46E8-8E1D-EA91FBC04F76}" presName="txThree" presStyleLbl="node3" presStyleIdx="0" presStyleCnt="4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FEDEE47-749D-474D-92BF-D2610604FCB8}" type="pres">
      <dgm:prSet presAssocID="{5273B896-91DB-46E8-8E1D-EA91FBC04F76}" presName="horzThree" presStyleCnt="0"/>
      <dgm:spPr/>
    </dgm:pt>
    <dgm:pt modelId="{83CA8541-E622-406B-BF12-5C451A107A3B}" type="pres">
      <dgm:prSet presAssocID="{87E6480E-7D3B-4D25-901D-9AECCE6F571C}" presName="sibSpaceOne" presStyleCnt="0"/>
      <dgm:spPr/>
    </dgm:pt>
    <dgm:pt modelId="{FA8F9C8F-EABA-468F-8595-544D77DA5FDE}" type="pres">
      <dgm:prSet presAssocID="{CD9DB930-68C9-413D-8CD2-317F9286BE00}" presName="vertOne" presStyleCnt="0"/>
      <dgm:spPr/>
    </dgm:pt>
    <dgm:pt modelId="{B41EE4E5-F6EE-4B30-81BE-5014888C56BA}" type="pres">
      <dgm:prSet presAssocID="{CD9DB930-68C9-413D-8CD2-317F9286BE00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C476851-B499-413E-B4EC-073DEDE23585}" type="pres">
      <dgm:prSet presAssocID="{CD9DB930-68C9-413D-8CD2-317F9286BE00}" presName="parTransOne" presStyleCnt="0"/>
      <dgm:spPr/>
    </dgm:pt>
    <dgm:pt modelId="{9B5B4FDC-4945-4854-8878-68229B87CB6F}" type="pres">
      <dgm:prSet presAssocID="{CD9DB930-68C9-413D-8CD2-317F9286BE00}" presName="horzOne" presStyleCnt="0"/>
      <dgm:spPr/>
    </dgm:pt>
    <dgm:pt modelId="{64FF1FC5-A4E9-46BA-908D-92498E8C8269}" type="pres">
      <dgm:prSet presAssocID="{1C1A3FB8-04D1-4F7D-900C-5C6197980F5D}" presName="vertTwo" presStyleCnt="0"/>
      <dgm:spPr/>
    </dgm:pt>
    <dgm:pt modelId="{EA6BC028-711E-4955-9CF3-1618B54B6669}" type="pres">
      <dgm:prSet presAssocID="{1C1A3FB8-04D1-4F7D-900C-5C6197980F5D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55CCDF-E613-4DD9-AC24-3D21F329E300}" type="pres">
      <dgm:prSet presAssocID="{1C1A3FB8-04D1-4F7D-900C-5C6197980F5D}" presName="parTransTwo" presStyleCnt="0"/>
      <dgm:spPr/>
    </dgm:pt>
    <dgm:pt modelId="{AFCFBD7E-A7EB-4509-B2AB-DE559BCE536E}" type="pres">
      <dgm:prSet presAssocID="{1C1A3FB8-04D1-4F7D-900C-5C6197980F5D}" presName="horzTwo" presStyleCnt="0"/>
      <dgm:spPr/>
    </dgm:pt>
    <dgm:pt modelId="{B2631602-D808-4E7E-9415-9843F92EAB53}" type="pres">
      <dgm:prSet presAssocID="{7EA90CDF-47C7-47B9-91CF-BB62DC820BB0}" presName="vertThree" presStyleCnt="0"/>
      <dgm:spPr/>
    </dgm:pt>
    <dgm:pt modelId="{DBC3689A-4277-4AC2-B3FE-7817816F98CA}" type="pres">
      <dgm:prSet presAssocID="{7EA90CDF-47C7-47B9-91CF-BB62DC820BB0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53C48A2-E0EE-481D-8F7F-91F03B112078}" type="pres">
      <dgm:prSet presAssocID="{7EA90CDF-47C7-47B9-91CF-BB62DC820BB0}" presName="horzThree" presStyleCnt="0"/>
      <dgm:spPr/>
    </dgm:pt>
    <dgm:pt modelId="{683E46C5-5CA4-49A0-B4F8-E80C2C6B1EC8}" type="pres">
      <dgm:prSet presAssocID="{1E37BDDD-4B88-472A-A71D-F092FD351EF3}" presName="sibSpaceThree" presStyleCnt="0"/>
      <dgm:spPr/>
    </dgm:pt>
    <dgm:pt modelId="{5AF6E28D-2545-4359-995B-EC77A9B1B030}" type="pres">
      <dgm:prSet presAssocID="{88F232EF-CABB-4D65-8D7E-01000CB55B1E}" presName="vertThree" presStyleCnt="0"/>
      <dgm:spPr/>
    </dgm:pt>
    <dgm:pt modelId="{05404C4A-A6EF-4479-B3AB-E6FCDD554C4E}" type="pres">
      <dgm:prSet presAssocID="{88F232EF-CABB-4D65-8D7E-01000CB55B1E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68E5E55-1705-4EEC-B35C-B9F2040C9017}" type="pres">
      <dgm:prSet presAssocID="{88F232EF-CABB-4D65-8D7E-01000CB55B1E}" presName="horzThree" presStyleCnt="0"/>
      <dgm:spPr/>
    </dgm:pt>
    <dgm:pt modelId="{159F5E32-83B7-4287-B856-EC08BAA2863B}" type="pres">
      <dgm:prSet presAssocID="{DD9D6C94-0BEF-42AA-97AE-BE12CA94BC1F}" presName="sibSpaceTwo" presStyleCnt="0"/>
      <dgm:spPr/>
    </dgm:pt>
    <dgm:pt modelId="{7C341D4E-86AF-43B0-A396-ED57FF6183AE}" type="pres">
      <dgm:prSet presAssocID="{08D55A82-BA13-40C3-A2F6-808B732DBE3E}" presName="vertTwo" presStyleCnt="0"/>
      <dgm:spPr/>
    </dgm:pt>
    <dgm:pt modelId="{3373E9BC-14B2-403C-A7C8-A8CFD0A0DEA6}" type="pres">
      <dgm:prSet presAssocID="{08D55A82-BA13-40C3-A2F6-808B732DBE3E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6F5C4A0-DDC6-4FDC-B0D3-82734A8FD4D1}" type="pres">
      <dgm:prSet presAssocID="{08D55A82-BA13-40C3-A2F6-808B732DBE3E}" presName="parTransTwo" presStyleCnt="0"/>
      <dgm:spPr/>
    </dgm:pt>
    <dgm:pt modelId="{787543F8-A93B-401D-89FE-E67A8ED37DCB}" type="pres">
      <dgm:prSet presAssocID="{08D55A82-BA13-40C3-A2F6-808B732DBE3E}" presName="horzTwo" presStyleCnt="0"/>
      <dgm:spPr/>
    </dgm:pt>
    <dgm:pt modelId="{F3AB5FC0-E623-42CA-9BBB-4505A40C6ECA}" type="pres">
      <dgm:prSet presAssocID="{3DC4AFAC-DF78-49C3-A43F-2ADB1DF42C68}" presName="vertThree" presStyleCnt="0"/>
      <dgm:spPr/>
    </dgm:pt>
    <dgm:pt modelId="{ABF3A06B-AE8A-4E63-87AC-4AC7C9DFE7D3}" type="pres">
      <dgm:prSet presAssocID="{3DC4AFAC-DF78-49C3-A43F-2ADB1DF42C6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50BE13-E810-48E4-8B61-0CD11C3DBA31}" type="pres">
      <dgm:prSet presAssocID="{3DC4AFAC-DF78-49C3-A43F-2ADB1DF42C68}" presName="horzThree" presStyleCnt="0"/>
      <dgm:spPr/>
    </dgm:pt>
  </dgm:ptLst>
  <dgm:cxnLst>
    <dgm:cxn modelId="{5A1D7490-AFC0-4C6F-8F74-218D1708BC68}" type="presOf" srcId="{1C1A3FB8-04D1-4F7D-900C-5C6197980F5D}" destId="{EA6BC028-711E-4955-9CF3-1618B54B6669}" srcOrd="0" destOrd="0" presId="urn:microsoft.com/office/officeart/2005/8/layout/hierarchy4"/>
    <dgm:cxn modelId="{BE09DC57-776A-42F3-9A89-FC877C044617}" type="presOf" srcId="{C6FF4F03-3ECE-4DFB-9CE7-24C05603E582}" destId="{A3B8700C-7398-4AB7-BEA5-51CA46034818}" srcOrd="0" destOrd="0" presId="urn:microsoft.com/office/officeart/2005/8/layout/hierarchy4"/>
    <dgm:cxn modelId="{AA421EA1-0ECE-4EDE-9862-9107E9F16A48}" srcId="{CD9DB930-68C9-413D-8CD2-317F9286BE00}" destId="{08D55A82-BA13-40C3-A2F6-808B732DBE3E}" srcOrd="1" destOrd="0" parTransId="{47C9A471-C102-42C8-9F4C-E75E1A217AD9}" sibTransId="{2BBD5C8D-B6AB-45B1-9CDB-943853943DE2}"/>
    <dgm:cxn modelId="{A3C1CBCC-902C-4454-A3A4-388BA83481DE}" type="presOf" srcId="{3DC4AFAC-DF78-49C3-A43F-2ADB1DF42C68}" destId="{ABF3A06B-AE8A-4E63-87AC-4AC7C9DFE7D3}" srcOrd="0" destOrd="0" presId="urn:microsoft.com/office/officeart/2005/8/layout/hierarchy4"/>
    <dgm:cxn modelId="{A2FBD364-ACFE-4288-AC8D-73B5C52ACA82}" srcId="{11640BDE-C31B-4980-8F82-FD0AF42D0A19}" destId="{CD9DB930-68C9-413D-8CD2-317F9286BE00}" srcOrd="1" destOrd="0" parTransId="{68D0A2CD-5850-48C8-9773-ED4891512EA2}" sibTransId="{ABCBE327-8103-4047-8376-15070F0B9A4E}"/>
    <dgm:cxn modelId="{20C186C3-26D2-44D4-861B-53E516EED45D}" srcId="{9C8D0EC4-463C-4AB2-87E1-81EB11A4E712}" destId="{C6FF4F03-3ECE-4DFB-9CE7-24C05603E582}" srcOrd="0" destOrd="0" parTransId="{5A23C114-ABE2-45B1-A57B-88566AD6A226}" sibTransId="{A668B125-8F73-464D-A5FE-5246A476D7EB}"/>
    <dgm:cxn modelId="{900FAD54-3479-4C3E-97CF-1255AC1F7D37}" type="presOf" srcId="{9C8D0EC4-463C-4AB2-87E1-81EB11A4E712}" destId="{91699C2F-57D4-4534-A393-4F83B66AE76E}" srcOrd="0" destOrd="0" presId="urn:microsoft.com/office/officeart/2005/8/layout/hierarchy4"/>
    <dgm:cxn modelId="{858F3E47-B216-48F5-A92C-FEA0523EBC51}" type="presOf" srcId="{08D55A82-BA13-40C3-A2F6-808B732DBE3E}" destId="{3373E9BC-14B2-403C-A7C8-A8CFD0A0DEA6}" srcOrd="0" destOrd="0" presId="urn:microsoft.com/office/officeart/2005/8/layout/hierarchy4"/>
    <dgm:cxn modelId="{5AB09813-67AE-42A3-ABED-3246AB531772}" srcId="{08D55A82-BA13-40C3-A2F6-808B732DBE3E}" destId="{3DC4AFAC-DF78-49C3-A43F-2ADB1DF42C68}" srcOrd="0" destOrd="0" parTransId="{44EC7277-F681-4A2D-BC90-31854ABF8BCB}" sibTransId="{FAC6086E-FA05-42FE-A3FE-FD6C7DA80F87}"/>
    <dgm:cxn modelId="{624630A0-85C4-44B4-96C5-DF04F5D77F34}" type="presOf" srcId="{7EA90CDF-47C7-47B9-91CF-BB62DC820BB0}" destId="{DBC3689A-4277-4AC2-B3FE-7817816F98CA}" srcOrd="0" destOrd="0" presId="urn:microsoft.com/office/officeart/2005/8/layout/hierarchy4"/>
    <dgm:cxn modelId="{0735BE5D-4B4C-4684-9446-8EAC22485C0C}" srcId="{1C1A3FB8-04D1-4F7D-900C-5C6197980F5D}" destId="{7EA90CDF-47C7-47B9-91CF-BB62DC820BB0}" srcOrd="0" destOrd="0" parTransId="{A6A5E4AF-D774-4781-93F1-BE5DAB783F72}" sibTransId="{1E37BDDD-4B88-472A-A71D-F092FD351EF3}"/>
    <dgm:cxn modelId="{EF1A5834-DCD4-43F0-8B67-17DB9BE663A9}" srcId="{CD9DB930-68C9-413D-8CD2-317F9286BE00}" destId="{1C1A3FB8-04D1-4F7D-900C-5C6197980F5D}" srcOrd="0" destOrd="0" parTransId="{8F373124-B9F4-4BD5-AD90-A161CEFAD183}" sibTransId="{DD9D6C94-0BEF-42AA-97AE-BE12CA94BC1F}"/>
    <dgm:cxn modelId="{63BE26AF-F088-4241-87DC-DE81415B5BE0}" type="presOf" srcId="{88F232EF-CABB-4D65-8D7E-01000CB55B1E}" destId="{05404C4A-A6EF-4479-B3AB-E6FCDD554C4E}" srcOrd="0" destOrd="0" presId="urn:microsoft.com/office/officeart/2005/8/layout/hierarchy4"/>
    <dgm:cxn modelId="{8DCB6BD5-360E-40E1-B299-6971558D7879}" srcId="{1C1A3FB8-04D1-4F7D-900C-5C6197980F5D}" destId="{88F232EF-CABB-4D65-8D7E-01000CB55B1E}" srcOrd="1" destOrd="0" parTransId="{F12A6FC6-D639-4A10-B5D4-D26D202648D0}" sibTransId="{ECCE57B6-A2EF-4AC7-8AD1-F24FCDA96353}"/>
    <dgm:cxn modelId="{5BA000FD-32EC-40B8-A370-2DA705D2DDD5}" type="presOf" srcId="{11640BDE-C31B-4980-8F82-FD0AF42D0A19}" destId="{28839A7B-F429-4E06-B0C0-EEE7A544FBFD}" srcOrd="0" destOrd="0" presId="urn:microsoft.com/office/officeart/2005/8/layout/hierarchy4"/>
    <dgm:cxn modelId="{0CCAA3BA-9C58-4B00-920A-5329C229471D}" srcId="{C6FF4F03-3ECE-4DFB-9CE7-24C05603E582}" destId="{5273B896-91DB-46E8-8E1D-EA91FBC04F76}" srcOrd="0" destOrd="0" parTransId="{833BA169-7D94-4553-8F4B-81A4675A7737}" sibTransId="{45FA6131-C235-46EC-8D91-F05CD05D50F6}"/>
    <dgm:cxn modelId="{DB7F0C51-6817-4936-80B9-EF90DCF4BB06}" srcId="{11640BDE-C31B-4980-8F82-FD0AF42D0A19}" destId="{9C8D0EC4-463C-4AB2-87E1-81EB11A4E712}" srcOrd="0" destOrd="0" parTransId="{A6BC0ED1-90B3-47CD-8CFB-B20672979705}" sibTransId="{87E6480E-7D3B-4D25-901D-9AECCE6F571C}"/>
    <dgm:cxn modelId="{7E4A1928-DAAD-49FD-B39F-FD0F02E354AF}" type="presOf" srcId="{5273B896-91DB-46E8-8E1D-EA91FBC04F76}" destId="{D47D0F73-4893-46DD-B90C-CB71155E091A}" srcOrd="0" destOrd="0" presId="urn:microsoft.com/office/officeart/2005/8/layout/hierarchy4"/>
    <dgm:cxn modelId="{040B9158-6C62-4B78-8A03-263AB3798187}" type="presOf" srcId="{CD9DB930-68C9-413D-8CD2-317F9286BE00}" destId="{B41EE4E5-F6EE-4B30-81BE-5014888C56BA}" srcOrd="0" destOrd="0" presId="urn:microsoft.com/office/officeart/2005/8/layout/hierarchy4"/>
    <dgm:cxn modelId="{90C23FF0-5937-469E-B0C5-D98E7F29399A}" type="presParOf" srcId="{28839A7B-F429-4E06-B0C0-EEE7A544FBFD}" destId="{052EAB01-D9AC-4D87-8422-D8A7A967D171}" srcOrd="0" destOrd="0" presId="urn:microsoft.com/office/officeart/2005/8/layout/hierarchy4"/>
    <dgm:cxn modelId="{86DBD490-A80C-43D4-81F7-14505AC53723}" type="presParOf" srcId="{052EAB01-D9AC-4D87-8422-D8A7A967D171}" destId="{91699C2F-57D4-4534-A393-4F83B66AE76E}" srcOrd="0" destOrd="0" presId="urn:microsoft.com/office/officeart/2005/8/layout/hierarchy4"/>
    <dgm:cxn modelId="{9B63EEE3-E176-4969-A9B3-B68DB057B7DB}" type="presParOf" srcId="{052EAB01-D9AC-4D87-8422-D8A7A967D171}" destId="{E733F284-3637-40A3-B5E9-901068AE4FCB}" srcOrd="1" destOrd="0" presId="urn:microsoft.com/office/officeart/2005/8/layout/hierarchy4"/>
    <dgm:cxn modelId="{AABF1B2B-A68A-4FBF-8BDD-BAFFB6CA9C25}" type="presParOf" srcId="{052EAB01-D9AC-4D87-8422-D8A7A967D171}" destId="{A78154B8-A63A-4B1F-AB9E-9A5C45E3C638}" srcOrd="2" destOrd="0" presId="urn:microsoft.com/office/officeart/2005/8/layout/hierarchy4"/>
    <dgm:cxn modelId="{0101D2E6-03BE-417B-90F2-59655419D574}" type="presParOf" srcId="{A78154B8-A63A-4B1F-AB9E-9A5C45E3C638}" destId="{0827D89D-1E9F-4674-B57A-7E967C3177EA}" srcOrd="0" destOrd="0" presId="urn:microsoft.com/office/officeart/2005/8/layout/hierarchy4"/>
    <dgm:cxn modelId="{841F74F4-3860-4035-9A2B-37BA2A6AC18D}" type="presParOf" srcId="{0827D89D-1E9F-4674-B57A-7E967C3177EA}" destId="{A3B8700C-7398-4AB7-BEA5-51CA46034818}" srcOrd="0" destOrd="0" presId="urn:microsoft.com/office/officeart/2005/8/layout/hierarchy4"/>
    <dgm:cxn modelId="{655AC999-614B-4D3B-A373-3FAF40DB25CF}" type="presParOf" srcId="{0827D89D-1E9F-4674-B57A-7E967C3177EA}" destId="{6937A9E6-BC71-4A86-AE6E-D7E1B5349559}" srcOrd="1" destOrd="0" presId="urn:microsoft.com/office/officeart/2005/8/layout/hierarchy4"/>
    <dgm:cxn modelId="{3EF94184-B449-4E85-978E-36CDFF7E3DF3}" type="presParOf" srcId="{0827D89D-1E9F-4674-B57A-7E967C3177EA}" destId="{8CC7B835-4449-4447-B460-ABFCEA43F01B}" srcOrd="2" destOrd="0" presId="urn:microsoft.com/office/officeart/2005/8/layout/hierarchy4"/>
    <dgm:cxn modelId="{3810E5E2-11FB-4C0E-8EFF-45C2E29C004F}" type="presParOf" srcId="{8CC7B835-4449-4447-B460-ABFCEA43F01B}" destId="{683682E8-1BDD-4086-8C19-C33A27C56964}" srcOrd="0" destOrd="0" presId="urn:microsoft.com/office/officeart/2005/8/layout/hierarchy4"/>
    <dgm:cxn modelId="{9C725118-6526-48ED-B952-969794DBF1B5}" type="presParOf" srcId="{683682E8-1BDD-4086-8C19-C33A27C56964}" destId="{D47D0F73-4893-46DD-B90C-CB71155E091A}" srcOrd="0" destOrd="0" presId="urn:microsoft.com/office/officeart/2005/8/layout/hierarchy4"/>
    <dgm:cxn modelId="{C721681D-DC2B-4701-AE8D-726F468D8DA8}" type="presParOf" srcId="{683682E8-1BDD-4086-8C19-C33A27C56964}" destId="{2FEDEE47-749D-474D-92BF-D2610604FCB8}" srcOrd="1" destOrd="0" presId="urn:microsoft.com/office/officeart/2005/8/layout/hierarchy4"/>
    <dgm:cxn modelId="{EBE41951-D097-4A8C-8DE7-687ADB5CB284}" type="presParOf" srcId="{28839A7B-F429-4E06-B0C0-EEE7A544FBFD}" destId="{83CA8541-E622-406B-BF12-5C451A107A3B}" srcOrd="1" destOrd="0" presId="urn:microsoft.com/office/officeart/2005/8/layout/hierarchy4"/>
    <dgm:cxn modelId="{7B400E1D-6342-453B-B702-998205E4E582}" type="presParOf" srcId="{28839A7B-F429-4E06-B0C0-EEE7A544FBFD}" destId="{FA8F9C8F-EABA-468F-8595-544D77DA5FDE}" srcOrd="2" destOrd="0" presId="urn:microsoft.com/office/officeart/2005/8/layout/hierarchy4"/>
    <dgm:cxn modelId="{860BBDF6-29EB-4AA4-84BD-09BB7B35F9B9}" type="presParOf" srcId="{FA8F9C8F-EABA-468F-8595-544D77DA5FDE}" destId="{B41EE4E5-F6EE-4B30-81BE-5014888C56BA}" srcOrd="0" destOrd="0" presId="urn:microsoft.com/office/officeart/2005/8/layout/hierarchy4"/>
    <dgm:cxn modelId="{A30A428A-2482-415B-86E4-F5CF0BD1D9FC}" type="presParOf" srcId="{FA8F9C8F-EABA-468F-8595-544D77DA5FDE}" destId="{FC476851-B499-413E-B4EC-073DEDE23585}" srcOrd="1" destOrd="0" presId="urn:microsoft.com/office/officeart/2005/8/layout/hierarchy4"/>
    <dgm:cxn modelId="{6FC12C6D-8A60-46F3-A1DF-5246CA142949}" type="presParOf" srcId="{FA8F9C8F-EABA-468F-8595-544D77DA5FDE}" destId="{9B5B4FDC-4945-4854-8878-68229B87CB6F}" srcOrd="2" destOrd="0" presId="urn:microsoft.com/office/officeart/2005/8/layout/hierarchy4"/>
    <dgm:cxn modelId="{CD88CF54-B28A-43A3-8C07-56184B843ADF}" type="presParOf" srcId="{9B5B4FDC-4945-4854-8878-68229B87CB6F}" destId="{64FF1FC5-A4E9-46BA-908D-92498E8C8269}" srcOrd="0" destOrd="0" presId="urn:microsoft.com/office/officeart/2005/8/layout/hierarchy4"/>
    <dgm:cxn modelId="{A1687B2D-1666-4B22-96DF-B8DEA993F1A0}" type="presParOf" srcId="{64FF1FC5-A4E9-46BA-908D-92498E8C8269}" destId="{EA6BC028-711E-4955-9CF3-1618B54B6669}" srcOrd="0" destOrd="0" presId="urn:microsoft.com/office/officeart/2005/8/layout/hierarchy4"/>
    <dgm:cxn modelId="{62827C28-21BE-4D81-90CC-1EFFD6B332BE}" type="presParOf" srcId="{64FF1FC5-A4E9-46BA-908D-92498E8C8269}" destId="{D455CCDF-E613-4DD9-AC24-3D21F329E300}" srcOrd="1" destOrd="0" presId="urn:microsoft.com/office/officeart/2005/8/layout/hierarchy4"/>
    <dgm:cxn modelId="{D7D3A43E-7F5C-41CF-8675-E022C53403F7}" type="presParOf" srcId="{64FF1FC5-A4E9-46BA-908D-92498E8C8269}" destId="{AFCFBD7E-A7EB-4509-B2AB-DE559BCE536E}" srcOrd="2" destOrd="0" presId="urn:microsoft.com/office/officeart/2005/8/layout/hierarchy4"/>
    <dgm:cxn modelId="{11EC6831-5457-4C8D-9FB3-16589C5956AD}" type="presParOf" srcId="{AFCFBD7E-A7EB-4509-B2AB-DE559BCE536E}" destId="{B2631602-D808-4E7E-9415-9843F92EAB53}" srcOrd="0" destOrd="0" presId="urn:microsoft.com/office/officeart/2005/8/layout/hierarchy4"/>
    <dgm:cxn modelId="{DDC77C83-D99B-4565-B3C0-C3D5241B71CA}" type="presParOf" srcId="{B2631602-D808-4E7E-9415-9843F92EAB53}" destId="{DBC3689A-4277-4AC2-B3FE-7817816F98CA}" srcOrd="0" destOrd="0" presId="urn:microsoft.com/office/officeart/2005/8/layout/hierarchy4"/>
    <dgm:cxn modelId="{50053432-D64E-45EC-9F57-53F9BCC14DE2}" type="presParOf" srcId="{B2631602-D808-4E7E-9415-9843F92EAB53}" destId="{253C48A2-E0EE-481D-8F7F-91F03B112078}" srcOrd="1" destOrd="0" presId="urn:microsoft.com/office/officeart/2005/8/layout/hierarchy4"/>
    <dgm:cxn modelId="{B1B0C68B-A61E-4A22-B8F3-2A8D6415D512}" type="presParOf" srcId="{AFCFBD7E-A7EB-4509-B2AB-DE559BCE536E}" destId="{683E46C5-5CA4-49A0-B4F8-E80C2C6B1EC8}" srcOrd="1" destOrd="0" presId="urn:microsoft.com/office/officeart/2005/8/layout/hierarchy4"/>
    <dgm:cxn modelId="{C8E731E5-65B5-4988-8FA1-DE679BB46D86}" type="presParOf" srcId="{AFCFBD7E-A7EB-4509-B2AB-DE559BCE536E}" destId="{5AF6E28D-2545-4359-995B-EC77A9B1B030}" srcOrd="2" destOrd="0" presId="urn:microsoft.com/office/officeart/2005/8/layout/hierarchy4"/>
    <dgm:cxn modelId="{16447CB6-1262-4394-9D22-5A7EBB71DADA}" type="presParOf" srcId="{5AF6E28D-2545-4359-995B-EC77A9B1B030}" destId="{05404C4A-A6EF-4479-B3AB-E6FCDD554C4E}" srcOrd="0" destOrd="0" presId="urn:microsoft.com/office/officeart/2005/8/layout/hierarchy4"/>
    <dgm:cxn modelId="{73B41F02-78B0-4667-B556-ACE1119CDC4D}" type="presParOf" srcId="{5AF6E28D-2545-4359-995B-EC77A9B1B030}" destId="{968E5E55-1705-4EEC-B35C-B9F2040C9017}" srcOrd="1" destOrd="0" presId="urn:microsoft.com/office/officeart/2005/8/layout/hierarchy4"/>
    <dgm:cxn modelId="{B6F0AAEE-2E53-4071-BD64-DA3BBD653A47}" type="presParOf" srcId="{9B5B4FDC-4945-4854-8878-68229B87CB6F}" destId="{159F5E32-83B7-4287-B856-EC08BAA2863B}" srcOrd="1" destOrd="0" presId="urn:microsoft.com/office/officeart/2005/8/layout/hierarchy4"/>
    <dgm:cxn modelId="{E6C1501E-043B-40A7-AE3B-F6DAC740AF8A}" type="presParOf" srcId="{9B5B4FDC-4945-4854-8878-68229B87CB6F}" destId="{7C341D4E-86AF-43B0-A396-ED57FF6183AE}" srcOrd="2" destOrd="0" presId="urn:microsoft.com/office/officeart/2005/8/layout/hierarchy4"/>
    <dgm:cxn modelId="{3D354295-6806-4E00-9E1C-48FC99667399}" type="presParOf" srcId="{7C341D4E-86AF-43B0-A396-ED57FF6183AE}" destId="{3373E9BC-14B2-403C-A7C8-A8CFD0A0DEA6}" srcOrd="0" destOrd="0" presId="urn:microsoft.com/office/officeart/2005/8/layout/hierarchy4"/>
    <dgm:cxn modelId="{91BC99FB-0F25-42A2-ABFF-086DFBE67566}" type="presParOf" srcId="{7C341D4E-86AF-43B0-A396-ED57FF6183AE}" destId="{A6F5C4A0-DDC6-4FDC-B0D3-82734A8FD4D1}" srcOrd="1" destOrd="0" presId="urn:microsoft.com/office/officeart/2005/8/layout/hierarchy4"/>
    <dgm:cxn modelId="{27E50DE1-F750-49DB-82D6-64F5B65BA8FE}" type="presParOf" srcId="{7C341D4E-86AF-43B0-A396-ED57FF6183AE}" destId="{787543F8-A93B-401D-89FE-E67A8ED37DCB}" srcOrd="2" destOrd="0" presId="urn:microsoft.com/office/officeart/2005/8/layout/hierarchy4"/>
    <dgm:cxn modelId="{2D2BDE77-5752-4B72-A7E8-151B55E96D24}" type="presParOf" srcId="{787543F8-A93B-401D-89FE-E67A8ED37DCB}" destId="{F3AB5FC0-E623-42CA-9BBB-4505A40C6ECA}" srcOrd="0" destOrd="0" presId="urn:microsoft.com/office/officeart/2005/8/layout/hierarchy4"/>
    <dgm:cxn modelId="{BC9C897F-45CA-4277-ABAD-16B1EF2713A2}" type="presParOf" srcId="{F3AB5FC0-E623-42CA-9BBB-4505A40C6ECA}" destId="{ABF3A06B-AE8A-4E63-87AC-4AC7C9DFE7D3}" srcOrd="0" destOrd="0" presId="urn:microsoft.com/office/officeart/2005/8/layout/hierarchy4"/>
    <dgm:cxn modelId="{1FCBD627-2969-462B-95F5-9797F864F112}" type="presParOf" srcId="{F3AB5FC0-E623-42CA-9BBB-4505A40C6ECA}" destId="{E050BE13-E810-48E4-8B61-0CD11C3DBA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198D4-0389-4796-A7D6-AC6ADD238316}">
      <dsp:nvSpPr>
        <dsp:cNvPr id="0" name=""/>
        <dsp:cNvSpPr/>
      </dsp:nvSpPr>
      <dsp:spPr>
        <a:xfrm>
          <a:off x="0" y="166518"/>
          <a:ext cx="7992888" cy="49955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268CF-F8DF-4C5B-A373-044412E06DF1}">
      <dsp:nvSpPr>
        <dsp:cNvPr id="0" name=""/>
        <dsp:cNvSpPr/>
      </dsp:nvSpPr>
      <dsp:spPr>
        <a:xfrm>
          <a:off x="787299" y="3881213"/>
          <a:ext cx="183836" cy="18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50A4C-F702-4021-B4AE-14BD765726A4}">
      <dsp:nvSpPr>
        <dsp:cNvPr id="0" name=""/>
        <dsp:cNvSpPr/>
      </dsp:nvSpPr>
      <dsp:spPr>
        <a:xfrm>
          <a:off x="879217" y="3973131"/>
          <a:ext cx="1047068" cy="11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1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July 2007</a:t>
          </a:r>
          <a:br>
            <a:rPr lang="en-GB" sz="1100" kern="1200" dirty="0" smtClean="0"/>
          </a:br>
          <a:r>
            <a:rPr lang="en-GB" sz="1100" kern="1200" dirty="0" smtClean="0"/>
            <a:t>Requirements &amp; Design</a:t>
          </a:r>
          <a:endParaRPr lang="en-GB" sz="1100" kern="1200" dirty="0"/>
        </a:p>
      </dsp:txBody>
      <dsp:txXfrm>
        <a:off x="879217" y="3973131"/>
        <a:ext cx="1047068" cy="1188942"/>
      </dsp:txXfrm>
    </dsp:sp>
    <dsp:sp modelId="{C42AEEE3-8A34-4615-B123-F892FCF68336}">
      <dsp:nvSpPr>
        <dsp:cNvPr id="0" name=""/>
        <dsp:cNvSpPr/>
      </dsp:nvSpPr>
      <dsp:spPr>
        <a:xfrm>
          <a:off x="1782414" y="2925063"/>
          <a:ext cx="287743" cy="287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8E73-AC19-4537-B58E-387B32261134}">
      <dsp:nvSpPr>
        <dsp:cNvPr id="0" name=""/>
        <dsp:cNvSpPr/>
      </dsp:nvSpPr>
      <dsp:spPr>
        <a:xfrm>
          <a:off x="1926286" y="3068935"/>
          <a:ext cx="1326819" cy="209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7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2008</a:t>
          </a:r>
          <a:br>
            <a:rPr lang="en-GB" sz="1100" kern="1200" dirty="0" smtClean="0"/>
          </a:br>
          <a:r>
            <a:rPr lang="en-GB" sz="1100" kern="1200" dirty="0" smtClean="0"/>
            <a:t>V 1.0</a:t>
          </a:r>
          <a:br>
            <a:rPr lang="en-GB" sz="1100" kern="1200" dirty="0" smtClean="0"/>
          </a:br>
          <a:r>
            <a:rPr lang="en-GB" sz="1100" kern="1200" dirty="0" smtClean="0"/>
            <a:t>First instrument support</a:t>
          </a:r>
          <a:endParaRPr lang="en-GB" sz="1100" kern="1200" dirty="0"/>
        </a:p>
      </dsp:txBody>
      <dsp:txXfrm>
        <a:off x="1926286" y="3068935"/>
        <a:ext cx="1326819" cy="2093137"/>
      </dsp:txXfrm>
    </dsp:sp>
    <dsp:sp modelId="{E977F6DA-36B5-44C6-B8CA-45F2F031CA5D}">
      <dsp:nvSpPr>
        <dsp:cNvPr id="0" name=""/>
        <dsp:cNvSpPr/>
      </dsp:nvSpPr>
      <dsp:spPr>
        <a:xfrm>
          <a:off x="3061276" y="2162742"/>
          <a:ext cx="383658" cy="3836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91AD0-C507-4939-9ADC-7D28EE98C3EE}">
      <dsp:nvSpPr>
        <dsp:cNvPr id="0" name=""/>
        <dsp:cNvSpPr/>
      </dsp:nvSpPr>
      <dsp:spPr>
        <a:xfrm>
          <a:off x="3253105" y="2354571"/>
          <a:ext cx="1542627" cy="280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93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2010</a:t>
          </a:r>
          <a:br>
            <a:rPr lang="en-GB" sz="1100" kern="1200" dirty="0" smtClean="0"/>
          </a:br>
          <a:r>
            <a:rPr lang="en-GB" sz="1100" kern="1200" dirty="0" smtClean="0"/>
            <a:t>Collaboration with SNS &amp; HFIR</a:t>
          </a:r>
          <a:endParaRPr lang="en-GB" sz="1100" kern="1200" dirty="0"/>
        </a:p>
      </dsp:txBody>
      <dsp:txXfrm>
        <a:off x="3253105" y="2354571"/>
        <a:ext cx="1542627" cy="2807501"/>
      </dsp:txXfrm>
    </dsp:sp>
    <dsp:sp modelId="{7FA57FC7-0E88-4366-8E40-59A4BA45A092}">
      <dsp:nvSpPr>
        <dsp:cNvPr id="0" name=""/>
        <dsp:cNvSpPr/>
      </dsp:nvSpPr>
      <dsp:spPr>
        <a:xfrm>
          <a:off x="4547953" y="1567272"/>
          <a:ext cx="495559" cy="495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CEA7B5-0A0F-4BAB-899E-4911E73367B3}">
      <dsp:nvSpPr>
        <dsp:cNvPr id="0" name=""/>
        <dsp:cNvSpPr/>
      </dsp:nvSpPr>
      <dsp:spPr>
        <a:xfrm>
          <a:off x="4795732" y="1815051"/>
          <a:ext cx="1598577" cy="334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Nov 2012</a:t>
          </a:r>
          <a:br>
            <a:rPr lang="en-GB" sz="1100" kern="1200" dirty="0" smtClean="0"/>
          </a:br>
          <a:r>
            <a:rPr lang="en-GB" sz="1100" kern="1200" dirty="0" smtClean="0"/>
            <a:t>V2.4</a:t>
          </a:r>
          <a:br>
            <a:rPr lang="en-GB" sz="1100" kern="1200" dirty="0" smtClean="0"/>
          </a:br>
          <a:r>
            <a:rPr lang="en-GB" sz="1100" kern="1200" dirty="0" smtClean="0"/>
            <a:t>Live Data Reduction</a:t>
          </a:r>
          <a:endParaRPr lang="en-GB" sz="1100" kern="1200" dirty="0"/>
        </a:p>
      </dsp:txBody>
      <dsp:txXfrm>
        <a:off x="4795732" y="1815051"/>
        <a:ext cx="1598577" cy="3347021"/>
      </dsp:txXfrm>
    </dsp:sp>
    <dsp:sp modelId="{CFDEEF2C-736D-4FCF-864E-5C1A1DDDABFD}">
      <dsp:nvSpPr>
        <dsp:cNvPr id="0" name=""/>
        <dsp:cNvSpPr/>
      </dsp:nvSpPr>
      <dsp:spPr>
        <a:xfrm>
          <a:off x="6078591" y="1169625"/>
          <a:ext cx="631438" cy="631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3477F-A97C-457D-BBAE-977CED676BCA}">
      <dsp:nvSpPr>
        <dsp:cNvPr id="0" name=""/>
        <dsp:cNvSpPr/>
      </dsp:nvSpPr>
      <dsp:spPr>
        <a:xfrm>
          <a:off x="6394310" y="1485345"/>
          <a:ext cx="1598577" cy="367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Jan 2014</a:t>
          </a:r>
          <a:br>
            <a:rPr lang="en-GB" sz="1100" kern="1200" dirty="0" smtClean="0"/>
          </a:br>
          <a:r>
            <a:rPr lang="en-GB" sz="1100" kern="1200" dirty="0" smtClean="0"/>
            <a:t>V3.1</a:t>
          </a:r>
          <a:br>
            <a:rPr lang="en-GB" sz="1100" kern="1200" dirty="0" smtClean="0"/>
          </a:br>
          <a:r>
            <a:rPr lang="en-GB" sz="1100" kern="1200" dirty="0" smtClean="0"/>
            <a:t>Interest by other major facilities</a:t>
          </a:r>
          <a:endParaRPr lang="en-GB" sz="1100" kern="1200" dirty="0"/>
        </a:p>
      </dsp:txBody>
      <dsp:txXfrm>
        <a:off x="6394310" y="1485345"/>
        <a:ext cx="1598577" cy="3676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99C2F-57D4-4534-A393-4F83B66AE76E}">
      <dsp:nvSpPr>
        <dsp:cNvPr id="0" name=""/>
        <dsp:cNvSpPr/>
      </dsp:nvSpPr>
      <dsp:spPr>
        <a:xfrm>
          <a:off x="5616" y="740"/>
          <a:ext cx="1442115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GUI</a:t>
          </a:r>
          <a:endParaRPr lang="en-GB" sz="2500" kern="1200" dirty="0"/>
        </a:p>
      </dsp:txBody>
      <dsp:txXfrm>
        <a:off x="43685" y="38809"/>
        <a:ext cx="1365977" cy="1223640"/>
      </dsp:txXfrm>
    </dsp:sp>
    <dsp:sp modelId="{A3B8700C-7398-4AB7-BEA5-51CA46034818}">
      <dsp:nvSpPr>
        <dsp:cNvPr id="0" name=""/>
        <dsp:cNvSpPr/>
      </dsp:nvSpPr>
      <dsp:spPr>
        <a:xfrm>
          <a:off x="7727" y="1452754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Framework</a:t>
          </a:r>
          <a:endParaRPr lang="en-GB" sz="1700" kern="1200" dirty="0"/>
        </a:p>
      </dsp:txBody>
      <dsp:txXfrm>
        <a:off x="45796" y="1490823"/>
        <a:ext cx="1361756" cy="1223640"/>
      </dsp:txXfrm>
    </dsp:sp>
    <dsp:sp modelId="{D47D0F73-4893-46DD-B90C-CB71155E091A}">
      <dsp:nvSpPr>
        <dsp:cNvPr id="0" name=""/>
        <dsp:cNvSpPr/>
      </dsp:nvSpPr>
      <dsp:spPr>
        <a:xfrm>
          <a:off x="7727" y="2904767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Utility</a:t>
          </a:r>
          <a:endParaRPr lang="en-GB" sz="1700" kern="1200" dirty="0"/>
        </a:p>
      </dsp:txBody>
      <dsp:txXfrm>
        <a:off x="45796" y="2942836"/>
        <a:ext cx="1361756" cy="1223640"/>
      </dsp:txXfrm>
    </dsp:sp>
    <dsp:sp modelId="{B41EE4E5-F6EE-4B30-81BE-5014888C56BA}">
      <dsp:nvSpPr>
        <dsp:cNvPr id="0" name=""/>
        <dsp:cNvSpPr/>
      </dsp:nvSpPr>
      <dsp:spPr>
        <a:xfrm>
          <a:off x="1822186" y="740"/>
          <a:ext cx="6967516" cy="129977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Algorithm Dialogs</a:t>
          </a:r>
          <a:br>
            <a:rPr lang="en-GB" sz="2500" kern="1200" dirty="0" smtClean="0"/>
          </a:br>
          <a:r>
            <a:rPr lang="en-GB" sz="2500" kern="1200" dirty="0" smtClean="0"/>
            <a:t>Custom Interfaces</a:t>
          </a:r>
          <a:br>
            <a:rPr lang="en-GB" sz="2500" kern="1200" dirty="0" smtClean="0"/>
          </a:br>
          <a:r>
            <a:rPr lang="en-GB" sz="2500" kern="1200" dirty="0" smtClean="0"/>
            <a:t>Custom Menus</a:t>
          </a:r>
          <a:endParaRPr lang="en-GB" sz="2500" kern="1200" dirty="0"/>
        </a:p>
      </dsp:txBody>
      <dsp:txXfrm>
        <a:off x="1860255" y="38809"/>
        <a:ext cx="6891378" cy="1223640"/>
      </dsp:txXfrm>
    </dsp:sp>
    <dsp:sp modelId="{EA6BC028-711E-4955-9CF3-1618B54B6669}">
      <dsp:nvSpPr>
        <dsp:cNvPr id="0" name=""/>
        <dsp:cNvSpPr/>
      </dsp:nvSpPr>
      <dsp:spPr>
        <a:xfrm>
          <a:off x="1822186" y="1452754"/>
          <a:ext cx="4551397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Python scripts &amp; libraries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Workflow Algorithms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Algorithms</a:t>
          </a:r>
          <a:endParaRPr lang="en-GB" sz="1700" kern="1200" dirty="0"/>
        </a:p>
      </dsp:txBody>
      <dsp:txXfrm>
        <a:off x="1860255" y="1490823"/>
        <a:ext cx="4475259" cy="1223640"/>
      </dsp:txXfrm>
    </dsp:sp>
    <dsp:sp modelId="{DBC3689A-4277-4AC2-B3FE-7817816F98CA}">
      <dsp:nvSpPr>
        <dsp:cNvPr id="0" name=""/>
        <dsp:cNvSpPr/>
      </dsp:nvSpPr>
      <dsp:spPr>
        <a:xfrm>
          <a:off x="1822186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Unit Conversions</a:t>
          </a:r>
          <a:endParaRPr lang="en-GB" sz="1700" kern="1200" dirty="0"/>
        </a:p>
      </dsp:txBody>
      <dsp:txXfrm>
        <a:off x="1860255" y="2942836"/>
        <a:ext cx="2152754" cy="1223640"/>
      </dsp:txXfrm>
    </dsp:sp>
    <dsp:sp modelId="{05404C4A-A6EF-4479-B3AB-E6FCDD554C4E}">
      <dsp:nvSpPr>
        <dsp:cNvPr id="0" name=""/>
        <dsp:cNvSpPr/>
      </dsp:nvSpPr>
      <dsp:spPr>
        <a:xfrm>
          <a:off x="4144691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Fit Functions</a:t>
          </a:r>
          <a:br>
            <a:rPr lang="en-GB" sz="1700" kern="1200" dirty="0" smtClean="0"/>
          </a:br>
          <a:r>
            <a:rPr lang="en-GB" sz="1700" kern="1200" dirty="0" smtClean="0"/>
            <a:t>Cost Models</a:t>
          </a:r>
          <a:br>
            <a:rPr lang="en-GB" sz="1700" kern="1200" dirty="0" smtClean="0"/>
          </a:br>
          <a:r>
            <a:rPr lang="en-GB" sz="1700" kern="1200" dirty="0" smtClean="0"/>
            <a:t>Constraints</a:t>
          </a:r>
          <a:br>
            <a:rPr lang="en-GB" sz="1700" kern="1200" dirty="0" smtClean="0"/>
          </a:br>
          <a:r>
            <a:rPr lang="en-GB" sz="1700" kern="1200" dirty="0" err="1" smtClean="0"/>
            <a:t>Minimizer</a:t>
          </a:r>
          <a:endParaRPr lang="en-GB" sz="1700" kern="1200" dirty="0"/>
        </a:p>
      </dsp:txBody>
      <dsp:txXfrm>
        <a:off x="4182760" y="2942836"/>
        <a:ext cx="2152754" cy="1223640"/>
      </dsp:txXfrm>
    </dsp:sp>
    <dsp:sp modelId="{3373E9BC-14B2-403C-A7C8-A8CFD0A0DEA6}">
      <dsp:nvSpPr>
        <dsp:cNvPr id="0" name=""/>
        <dsp:cNvSpPr/>
      </dsp:nvSpPr>
      <dsp:spPr>
        <a:xfrm>
          <a:off x="6560810" y="1452754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Workspaces</a:t>
          </a:r>
          <a:endParaRPr lang="en-GB" sz="1700" kern="1200" dirty="0"/>
        </a:p>
      </dsp:txBody>
      <dsp:txXfrm>
        <a:off x="6598879" y="1490823"/>
        <a:ext cx="2152754" cy="1223640"/>
      </dsp:txXfrm>
    </dsp:sp>
    <dsp:sp modelId="{ABF3A06B-AE8A-4E63-87AC-4AC7C9DFE7D3}">
      <dsp:nvSpPr>
        <dsp:cNvPr id="0" name=""/>
        <dsp:cNvSpPr/>
      </dsp:nvSpPr>
      <dsp:spPr>
        <a:xfrm>
          <a:off x="6560810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Archive Searching</a:t>
          </a:r>
          <a:br>
            <a:rPr lang="en-GB" sz="1700" kern="1200" dirty="0" smtClean="0"/>
          </a:br>
          <a:r>
            <a:rPr lang="en-GB" sz="1700" kern="1200" dirty="0" err="1" smtClean="0"/>
            <a:t>LiveData</a:t>
          </a:r>
          <a:r>
            <a:rPr lang="en-GB" sz="1700" kern="1200" dirty="0" smtClean="0"/>
            <a:t> Listeners</a:t>
          </a:r>
          <a:br>
            <a:rPr lang="en-GB" sz="1700" kern="1200" dirty="0" smtClean="0"/>
          </a:br>
          <a:r>
            <a:rPr lang="en-GB" sz="1700" kern="1200" dirty="0" smtClean="0"/>
            <a:t>Data </a:t>
          </a:r>
          <a:r>
            <a:rPr lang="en-GB" sz="1700" kern="1200" dirty="0" err="1" smtClean="0"/>
            <a:t>Catalogs</a:t>
          </a:r>
          <a:endParaRPr lang="en-GB" sz="1700" kern="1200" dirty="0"/>
        </a:p>
      </dsp:txBody>
      <dsp:txXfrm>
        <a:off x="6598879" y="2942836"/>
        <a:ext cx="2152754" cy="1223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344D99-D5FB-493E-BDAB-1F69768277B2}" type="slidenum">
              <a:rPr lang="en-US" smtClean="0"/>
              <a:pPr eaLnBrk="1" hangingPunct="1"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21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7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65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07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57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82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64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NS_logo_words_trans_back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2" y="6097476"/>
            <a:ext cx="971600" cy="650006"/>
          </a:xfrm>
          <a:prstGeom prst="rect">
            <a:avLst/>
          </a:prstGeom>
          <a:noFill/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56436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99" y="6165304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" TargetMode="External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45.tiff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GB" sz="3600" dirty="0"/>
              <a:t>The Mantid Project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The </a:t>
            </a:r>
            <a:r>
              <a:rPr lang="en-GB" sz="3600" dirty="0"/>
              <a:t>challenges of delivering flexible HPC for novice end users</a:t>
            </a:r>
            <a:endParaRPr lang="en-GB" sz="3600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Nicholas Draper</a:t>
            </a:r>
            <a:br>
              <a:rPr lang="en-GB" sz="1800" dirty="0" smtClean="0"/>
            </a:br>
            <a:r>
              <a:rPr lang="en-GB" sz="1800" dirty="0" smtClean="0"/>
              <a:t>SOS18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5" name="Picture 9" descr="http://www.mantidproject.org/images/5/52/ReleasePic2_1.png"/>
          <p:cNvPicPr>
            <a:picLocks noChangeAspect="1" noChangeArrowheads="1"/>
          </p:cNvPicPr>
          <p:nvPr/>
        </p:nvPicPr>
        <p:blipFill rotWithShape="1">
          <a:blip r:embed="rId3" cstate="screen"/>
          <a:srcRect l="-1" r="-16"/>
          <a:stretch/>
        </p:blipFill>
        <p:spPr bwMode="auto">
          <a:xfrm rot="16200000">
            <a:off x="3839355" y="1209318"/>
            <a:ext cx="2905451" cy="1728192"/>
          </a:xfrm>
          <a:prstGeom prst="rect">
            <a:avLst/>
          </a:prstGeom>
          <a:noFill/>
        </p:spPr>
      </p:pic>
      <p:pic>
        <p:nvPicPr>
          <p:cNvPr id="113666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0399" y="3807675"/>
            <a:ext cx="4663073" cy="3024336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869217"/>
            <a:ext cx="4213629" cy="2347769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8" t="18915" r="1802" b="3715"/>
          <a:stretch/>
        </p:blipFill>
        <p:spPr bwMode="auto">
          <a:xfrm>
            <a:off x="5076056" y="4143790"/>
            <a:ext cx="3932981" cy="264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620688"/>
            <a:ext cx="2708845" cy="339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87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297962" cy="4205287"/>
          </a:xfrm>
        </p:spPr>
        <p:txBody>
          <a:bodyPr/>
          <a:lstStyle/>
          <a:p>
            <a:r>
              <a:rPr lang="en-GB" dirty="0" smtClean="0"/>
              <a:t>Python Control</a:t>
            </a:r>
          </a:p>
          <a:p>
            <a:pPr lvl="1"/>
            <a:r>
              <a:rPr lang="en-GB" dirty="0" smtClean="0"/>
              <a:t>Within MantidPlot or command line</a:t>
            </a:r>
          </a:p>
          <a:p>
            <a:pPr lvl="1"/>
            <a:r>
              <a:rPr lang="en-GB" dirty="0" err="1" smtClean="0"/>
              <a:t>iPython</a:t>
            </a:r>
            <a:r>
              <a:rPr lang="en-GB" dirty="0" smtClean="0"/>
              <a:t> Shell</a:t>
            </a:r>
          </a:p>
          <a:p>
            <a:pPr lvl="1"/>
            <a:r>
              <a:rPr lang="en-GB" dirty="0" smtClean="0"/>
              <a:t>Integrated </a:t>
            </a:r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Python Plugins</a:t>
            </a:r>
          </a:p>
          <a:p>
            <a:pPr lvl="2"/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Fitting functions</a:t>
            </a:r>
          </a:p>
          <a:p>
            <a:pPr lvl="2"/>
            <a:r>
              <a:rPr lang="en-GB" dirty="0" smtClean="0"/>
              <a:t>User interfaces</a:t>
            </a:r>
          </a:p>
          <a:p>
            <a:pPr lvl="1"/>
            <a:r>
              <a:rPr lang="en-GB" dirty="0" smtClean="0"/>
              <a:t>Automated reduction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162" y="908721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4477" y="4005064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97152"/>
            <a:ext cx="3384376" cy="204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9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44824"/>
            <a:ext cx="8229600" cy="4464496"/>
          </a:xfrm>
        </p:spPr>
        <p:txBody>
          <a:bodyPr numCol="2"/>
          <a:lstStyle/>
          <a:p>
            <a:r>
              <a:rPr lang="en-GB" dirty="0" smtClean="0"/>
              <a:t>Arithmetic</a:t>
            </a:r>
          </a:p>
          <a:p>
            <a:r>
              <a:rPr lang="en-GB" dirty="0" smtClean="0"/>
              <a:t>Correction Functions</a:t>
            </a:r>
          </a:p>
          <a:p>
            <a:pPr lvl="1"/>
            <a:r>
              <a:rPr lang="en-GB" dirty="0" smtClean="0"/>
              <a:t>Absorption</a:t>
            </a:r>
          </a:p>
          <a:p>
            <a:pPr lvl="1"/>
            <a:r>
              <a:rPr lang="en-GB" dirty="0" smtClean="0"/>
              <a:t>Background</a:t>
            </a:r>
          </a:p>
          <a:p>
            <a:pPr lvl="1"/>
            <a:r>
              <a:rPr lang="en-GB" dirty="0" smtClean="0"/>
              <a:t>Efficiency</a:t>
            </a:r>
          </a:p>
          <a:p>
            <a:r>
              <a:rPr lang="en-GB" dirty="0" smtClean="0"/>
              <a:t>Technique</a:t>
            </a:r>
          </a:p>
          <a:p>
            <a:pPr lvl="1"/>
            <a:r>
              <a:rPr lang="en-GB" dirty="0" smtClean="0"/>
              <a:t>Single Crystal</a:t>
            </a:r>
          </a:p>
          <a:p>
            <a:pPr lvl="1"/>
            <a:r>
              <a:rPr lang="en-GB" dirty="0" smtClean="0"/>
              <a:t>Inelastic</a:t>
            </a:r>
          </a:p>
          <a:p>
            <a:pPr lvl="1"/>
            <a:r>
              <a:rPr lang="en-GB" dirty="0" smtClean="0"/>
              <a:t>SANS</a:t>
            </a:r>
          </a:p>
          <a:p>
            <a:pPr lvl="1"/>
            <a:r>
              <a:rPr lang="en-GB" dirty="0" smtClean="0"/>
              <a:t>Powder diffraction</a:t>
            </a:r>
          </a:p>
          <a:p>
            <a:r>
              <a:rPr lang="en-GB" dirty="0"/>
              <a:t>Data handling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Diagnostics</a:t>
            </a:r>
            <a:endParaRPr lang="en-GB" dirty="0" smtClean="0"/>
          </a:p>
          <a:p>
            <a:r>
              <a:rPr lang="en-GB" dirty="0" smtClean="0"/>
              <a:t>Event Filtering</a:t>
            </a:r>
          </a:p>
          <a:p>
            <a:r>
              <a:rPr lang="en-GB" dirty="0" smtClean="0"/>
              <a:t>Optimization</a:t>
            </a:r>
            <a:endParaRPr lang="en-GB" dirty="0" smtClean="0"/>
          </a:p>
          <a:p>
            <a:r>
              <a:rPr lang="en-GB" dirty="0" smtClean="0"/>
              <a:t>Transforms</a:t>
            </a:r>
          </a:p>
          <a:p>
            <a:pPr lvl="1"/>
            <a:r>
              <a:rPr lang="en-GB" dirty="0" smtClean="0"/>
              <a:t>Masking</a:t>
            </a:r>
          </a:p>
          <a:p>
            <a:pPr lvl="1"/>
            <a:r>
              <a:rPr lang="en-GB" dirty="0" smtClean="0"/>
              <a:t>Grouping</a:t>
            </a:r>
          </a:p>
          <a:p>
            <a:pPr lvl="1"/>
            <a:r>
              <a:rPr lang="en-GB" dirty="0" smtClean="0"/>
              <a:t>Smoothing</a:t>
            </a:r>
          </a:p>
          <a:p>
            <a:pPr lvl="1"/>
            <a:r>
              <a:rPr lang="en-GB" dirty="0" smtClean="0"/>
              <a:t>Unit conversions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620688"/>
            <a:ext cx="309634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96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703</a:t>
            </a:r>
            <a:endParaRPr lang="en-US" sz="96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674481"/>
              </p:ext>
            </p:extLst>
          </p:nvPr>
        </p:nvGraphicFramePr>
        <p:xfrm>
          <a:off x="3995936" y="620688"/>
          <a:ext cx="5134474" cy="2592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Mantid Environment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Users</a:t>
            </a:r>
          </a:p>
          <a:p>
            <a:pPr lvl="1"/>
            <a:r>
              <a:rPr lang="en-GB" dirty="0" smtClean="0"/>
              <a:t>From scientific experts, who will understand HPC to some extent, but have limited time.</a:t>
            </a:r>
          </a:p>
          <a:p>
            <a:pPr lvl="1"/>
            <a:r>
              <a:rPr lang="en-GB" dirty="0" smtClean="0"/>
              <a:t>To visiting scientists, who just want results, and have little time to understand systems or learn new processes.</a:t>
            </a:r>
          </a:p>
          <a:p>
            <a:endParaRPr lang="en-GB" dirty="0" smtClean="0"/>
          </a:p>
          <a:p>
            <a:r>
              <a:rPr lang="en-GB" dirty="0" smtClean="0"/>
              <a:t>Compute environments</a:t>
            </a:r>
          </a:p>
          <a:p>
            <a:pPr lvl="1"/>
            <a:r>
              <a:rPr lang="en-GB" dirty="0" smtClean="0"/>
              <a:t>Local computer only</a:t>
            </a:r>
          </a:p>
          <a:p>
            <a:pPr lvl="1"/>
            <a:r>
              <a:rPr lang="en-GB" dirty="0" smtClean="0"/>
              <a:t>Powerful workstations</a:t>
            </a:r>
          </a:p>
          <a:p>
            <a:pPr lvl="1"/>
            <a:r>
              <a:rPr lang="en-GB" dirty="0" smtClean="0"/>
              <a:t>Facility HPC facilities</a:t>
            </a:r>
          </a:p>
          <a:p>
            <a:pPr lvl="1"/>
            <a:r>
              <a:rPr lang="en-GB" dirty="0" smtClean="0"/>
              <a:t>University </a:t>
            </a:r>
            <a:r>
              <a:rPr lang="en-GB" dirty="0" smtClean="0"/>
              <a:t>facilities</a:t>
            </a:r>
          </a:p>
          <a:p>
            <a:pPr lvl="1"/>
            <a:r>
              <a:rPr lang="en-GB" dirty="0" smtClean="0"/>
              <a:t>Commercial Cloud resources</a:t>
            </a:r>
            <a:endParaRPr lang="en-GB" dirty="0" smtClean="0"/>
          </a:p>
          <a:p>
            <a:pPr lvl="1"/>
            <a:r>
              <a:rPr lang="en-GB" dirty="0" smtClean="0"/>
              <a:t>National HPC facility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464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Mantid and Distributed Computing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Not all operations in Mantid would benefit from distributed or HPC computing</a:t>
            </a:r>
          </a:p>
          <a:p>
            <a:pPr lvl="1"/>
            <a:r>
              <a:rPr lang="en-GB" dirty="0" smtClean="0"/>
              <a:t>Small data volume</a:t>
            </a:r>
          </a:p>
          <a:p>
            <a:pPr lvl="1"/>
            <a:r>
              <a:rPr lang="en-GB" dirty="0" smtClean="0"/>
              <a:t>Large data volume, local to client, simple operations</a:t>
            </a:r>
          </a:p>
          <a:p>
            <a:r>
              <a:rPr lang="en-GB" dirty="0" smtClean="0"/>
              <a:t>For some operations the need is clear</a:t>
            </a:r>
          </a:p>
          <a:p>
            <a:pPr lvl="1"/>
            <a:r>
              <a:rPr lang="en-GB" dirty="0" smtClean="0"/>
              <a:t>Large Data Volume, fast access by cluster</a:t>
            </a:r>
          </a:p>
          <a:p>
            <a:pPr lvl="1"/>
            <a:r>
              <a:rPr lang="en-GB" dirty="0" smtClean="0"/>
              <a:t>Complex scalable operations</a:t>
            </a:r>
          </a:p>
          <a:p>
            <a:pPr lvl="2"/>
            <a:r>
              <a:rPr lang="en-GB" dirty="0" smtClean="0"/>
              <a:t>Monte Carlo instrument simulations</a:t>
            </a:r>
          </a:p>
          <a:p>
            <a:pPr lvl="2"/>
            <a:r>
              <a:rPr lang="en-GB" dirty="0" smtClean="0"/>
              <a:t>Absorption corrections</a:t>
            </a:r>
          </a:p>
          <a:p>
            <a:pPr lvl="1"/>
            <a:r>
              <a:rPr lang="en-GB" dirty="0" smtClean="0"/>
              <a:t>Use of third party codes</a:t>
            </a:r>
          </a:p>
          <a:p>
            <a:pPr lvl="2"/>
            <a:r>
              <a:rPr lang="en-GB" dirty="0" smtClean="0"/>
              <a:t>Molecular dynamics simulations</a:t>
            </a:r>
          </a:p>
          <a:p>
            <a:pPr lvl="1"/>
            <a:r>
              <a:rPr lang="en-GB" dirty="0" smtClean="0"/>
              <a:t>Computationally expensive optimisations of models to 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292855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Mantid job?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Input data</a:t>
            </a:r>
          </a:p>
          <a:p>
            <a:pPr lvl="1"/>
            <a:r>
              <a:rPr lang="en-GB" dirty="0" smtClean="0"/>
              <a:t>Shared File Location</a:t>
            </a:r>
          </a:p>
          <a:p>
            <a:pPr lvl="1"/>
            <a:r>
              <a:rPr lang="en-GB" dirty="0" smtClean="0"/>
              <a:t>Uploaded File</a:t>
            </a:r>
          </a:p>
          <a:p>
            <a:r>
              <a:rPr lang="en-GB" dirty="0" smtClean="0"/>
              <a:t>Python Script</a:t>
            </a:r>
          </a:p>
          <a:p>
            <a:r>
              <a:rPr lang="en-GB" dirty="0" smtClean="0"/>
              <a:t>Output data</a:t>
            </a:r>
          </a:p>
          <a:p>
            <a:pPr lvl="1"/>
            <a:r>
              <a:rPr lang="en-GB" dirty="0" smtClean="0"/>
              <a:t>Shared File Location</a:t>
            </a:r>
          </a:p>
          <a:p>
            <a:pPr lvl="1"/>
            <a:r>
              <a:rPr lang="en-GB" dirty="0" smtClean="0"/>
              <a:t>Downloaded 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90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One possible Infrastructure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80645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7308304" y="4077072"/>
            <a:ext cx="115148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149379" y="4941168"/>
            <a:ext cx="115148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053526" y="5013176"/>
            <a:ext cx="95852" cy="576064"/>
          </a:xfrm>
          <a:prstGeom prst="rect">
            <a:avLst/>
          </a:prstGeom>
          <a:solidFill>
            <a:srgbClr val="C8E1F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7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Different facility infrastructures</a:t>
            </a:r>
          </a:p>
          <a:p>
            <a:pPr lvl="1"/>
            <a:r>
              <a:rPr lang="en-GB" dirty="0" smtClean="0"/>
              <a:t>Authentication</a:t>
            </a:r>
          </a:p>
          <a:p>
            <a:pPr lvl="2"/>
            <a:r>
              <a:rPr lang="en-GB" dirty="0" smtClean="0"/>
              <a:t>Username/password, certificates, need to physically turn up with ID.</a:t>
            </a:r>
          </a:p>
          <a:p>
            <a:pPr lvl="1"/>
            <a:r>
              <a:rPr lang="en-GB" dirty="0" smtClean="0"/>
              <a:t>Job Schedulers</a:t>
            </a:r>
          </a:p>
          <a:p>
            <a:pPr lvl="2"/>
            <a:r>
              <a:rPr lang="en-GB" dirty="0" smtClean="0"/>
              <a:t>Few accessible via web services</a:t>
            </a:r>
          </a:p>
          <a:p>
            <a:pPr lvl="2"/>
            <a:r>
              <a:rPr lang="en-GB" dirty="0" smtClean="0"/>
              <a:t>Of those that do not few work well with C++ cross platform</a:t>
            </a:r>
          </a:p>
          <a:p>
            <a:pPr lvl="1"/>
            <a:r>
              <a:rPr lang="en-GB" dirty="0" smtClean="0"/>
              <a:t>Locating resources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6169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Interfaces - Keep it simple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95" y="2250718"/>
            <a:ext cx="6565561" cy="405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20"/>
          <a:stretch/>
        </p:blipFill>
        <p:spPr bwMode="auto">
          <a:xfrm>
            <a:off x="6228184" y="908720"/>
            <a:ext cx="2637751" cy="245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ounded Rectangle 3"/>
          <p:cNvSpPr/>
          <p:nvPr/>
        </p:nvSpPr>
        <p:spPr bwMode="auto">
          <a:xfrm>
            <a:off x="4860032" y="5877271"/>
            <a:ext cx="648072" cy="297633"/>
          </a:xfrm>
          <a:prstGeom prst="round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6279990" y="1268760"/>
            <a:ext cx="2540482" cy="1800200"/>
          </a:xfrm>
          <a:prstGeom prst="round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" t="7793" r="60555" b="71963"/>
          <a:stretch/>
        </p:blipFill>
        <p:spPr bwMode="auto">
          <a:xfrm>
            <a:off x="1106745" y="753004"/>
            <a:ext cx="4418947" cy="1870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ounded Rectangle 8"/>
          <p:cNvSpPr/>
          <p:nvPr/>
        </p:nvSpPr>
        <p:spPr bwMode="auto">
          <a:xfrm>
            <a:off x="1691680" y="1988840"/>
            <a:ext cx="3692610" cy="564364"/>
          </a:xfrm>
          <a:prstGeom prst="roundRect">
            <a:avLst/>
          </a:prstGeom>
          <a:noFill/>
          <a:ln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V="1">
            <a:off x="5384290" y="1412776"/>
            <a:ext cx="1852006" cy="75608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stCxn id="7" idx="2"/>
            <a:endCxn id="4" idx="0"/>
          </p:cNvCxnSpPr>
          <p:nvPr/>
        </p:nvCxnSpPr>
        <p:spPr bwMode="auto">
          <a:xfrm flipH="1">
            <a:off x="5184068" y="3068960"/>
            <a:ext cx="2366163" cy="28083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3424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386384" y="689629"/>
            <a:ext cx="4146056" cy="6168369"/>
            <a:chOff x="899592" y="836712"/>
            <a:chExt cx="3456384" cy="5400600"/>
          </a:xfrm>
        </p:grpSpPr>
        <p:sp>
          <p:nvSpPr>
            <p:cNvPr id="9" name="Rounded Rectangle 8"/>
            <p:cNvSpPr/>
            <p:nvPr/>
          </p:nvSpPr>
          <p:spPr bwMode="auto">
            <a:xfrm>
              <a:off x="899592" y="836712"/>
              <a:ext cx="3456384" cy="5400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94301" y="1366580"/>
              <a:ext cx="1224136" cy="565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General Use</a:t>
              </a:r>
              <a:endParaRPr lang="en-GB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99592" y="836712"/>
            <a:ext cx="3456384" cy="5400600"/>
            <a:chOff x="899592" y="836712"/>
            <a:chExt cx="3456384" cy="5400600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899592" y="836712"/>
              <a:ext cx="3456384" cy="5400600"/>
            </a:xfrm>
            <a:prstGeom prst="roundRect">
              <a:avLst/>
            </a:prstGeom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87824" y="1340768"/>
              <a:ext cx="12241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Mantid</a:t>
              </a:r>
              <a:br>
                <a:rPr lang="en-GB" dirty="0" smtClean="0"/>
              </a:br>
              <a:r>
                <a:rPr lang="en-GB" dirty="0" smtClean="0"/>
                <a:t>Specific</a:t>
              </a:r>
              <a:endParaRPr lang="en-GB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Under the bonnet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153914"/>
            <a:ext cx="6860450" cy="570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3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Mantid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framework </a:t>
            </a:r>
            <a:r>
              <a:rPr lang="en-GB" dirty="0"/>
              <a:t>that supports high-performance computing and visualisation of scientific data.</a:t>
            </a:r>
          </a:p>
          <a:p>
            <a:r>
              <a:rPr lang="en-GB" dirty="0" smtClean="0"/>
              <a:t>Manipulate </a:t>
            </a:r>
            <a:r>
              <a:rPr lang="en-GB" dirty="0"/>
              <a:t>and analyse Neutron and Muon </a:t>
            </a:r>
            <a:r>
              <a:rPr lang="en-GB" dirty="0" smtClean="0"/>
              <a:t>data.</a:t>
            </a:r>
            <a:endParaRPr lang="en-GB" dirty="0"/>
          </a:p>
          <a:p>
            <a:pPr lvl="1"/>
            <a:r>
              <a:rPr lang="en-GB" dirty="0" smtClean="0"/>
              <a:t>Neutron Scattering</a:t>
            </a:r>
          </a:p>
          <a:p>
            <a:pPr lvl="2"/>
            <a:r>
              <a:rPr lang="en-GB" dirty="0" smtClean="0"/>
              <a:t>Diffraction, spectroscopy, small angle, </a:t>
            </a:r>
            <a:r>
              <a:rPr lang="en-GB" dirty="0" err="1" smtClean="0"/>
              <a:t>reflectometry</a:t>
            </a:r>
            <a:endParaRPr lang="en-GB" dirty="0" smtClean="0"/>
          </a:p>
          <a:p>
            <a:pPr lvl="1"/>
            <a:r>
              <a:rPr lang="en-GB" dirty="0" smtClean="0"/>
              <a:t>Muon Spectroscopy</a:t>
            </a:r>
          </a:p>
          <a:p>
            <a:pPr lvl="1"/>
            <a:r>
              <a:rPr lang="en-GB" dirty="0" smtClean="0"/>
              <a:t>Could </a:t>
            </a:r>
            <a:r>
              <a:rPr lang="en-GB" dirty="0"/>
              <a:t>be applied to </a:t>
            </a:r>
            <a:r>
              <a:rPr lang="en-GB" dirty="0" smtClean="0"/>
              <a:t>other techniques</a:t>
            </a:r>
            <a:endParaRPr lang="en-GB" dirty="0"/>
          </a:p>
          <a:p>
            <a:r>
              <a:rPr lang="en-GB" dirty="0" smtClean="0"/>
              <a:t>Open Source</a:t>
            </a:r>
            <a:r>
              <a:rPr lang="en-GB" dirty="0"/>
              <a:t> </a:t>
            </a:r>
            <a:endParaRPr lang="en-GB" dirty="0" smtClean="0"/>
          </a:p>
          <a:p>
            <a:r>
              <a:rPr lang="en-GB" dirty="0" smtClean="0"/>
              <a:t>Multiple Platforms </a:t>
            </a:r>
          </a:p>
          <a:p>
            <a:pPr lvl="1"/>
            <a:r>
              <a:rPr lang="en-GB" dirty="0" smtClean="0"/>
              <a:t>Windows</a:t>
            </a:r>
            <a:r>
              <a:rPr lang="en-GB" dirty="0"/>
              <a:t>, Linux, </a:t>
            </a:r>
            <a:r>
              <a:rPr lang="en-GB" dirty="0" smtClean="0"/>
              <a:t>Mac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 descr="C:\Mantid\Documents\Images\mantis&amp;wa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22176"/>
            <a:ext cx="4139952" cy="28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48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Ideal Middleware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Removes the need to care what </a:t>
            </a:r>
            <a:r>
              <a:rPr lang="en-GB" dirty="0"/>
              <a:t>j</a:t>
            </a:r>
            <a:r>
              <a:rPr lang="en-GB" dirty="0" smtClean="0"/>
              <a:t>ob scheduler is in use.</a:t>
            </a:r>
          </a:p>
          <a:p>
            <a:r>
              <a:rPr lang="en-GB" dirty="0" smtClean="0"/>
              <a:t>Compiles easily on Windows, Mac, Linux</a:t>
            </a:r>
          </a:p>
          <a:p>
            <a:r>
              <a:rPr lang="en-GB" dirty="0" smtClean="0"/>
              <a:t>Packages easily for deployment</a:t>
            </a:r>
          </a:p>
          <a:p>
            <a:r>
              <a:rPr lang="en-GB" dirty="0" smtClean="0"/>
              <a:t>APIs</a:t>
            </a:r>
          </a:p>
          <a:p>
            <a:pPr lvl="1"/>
            <a:r>
              <a:rPr lang="en-GB" dirty="0" smtClean="0"/>
              <a:t>C++, Python </a:t>
            </a:r>
          </a:p>
          <a:p>
            <a:pPr lvl="1"/>
            <a:r>
              <a:rPr lang="en-GB" dirty="0" smtClean="0"/>
              <a:t>others</a:t>
            </a:r>
          </a:p>
          <a:p>
            <a:r>
              <a:rPr lang="en-GB" dirty="0" smtClean="0"/>
              <a:t>Needs to handle network proxies, firewalls </a:t>
            </a:r>
            <a:r>
              <a:rPr lang="en-GB" dirty="0" err="1" smtClean="0"/>
              <a:t>etc</a:t>
            </a:r>
            <a:endParaRPr lang="en-GB" dirty="0" smtClean="0"/>
          </a:p>
          <a:p>
            <a:r>
              <a:rPr lang="en-GB" dirty="0" smtClean="0"/>
              <a:t>Does not need Admin or special permissions</a:t>
            </a:r>
          </a:p>
          <a:p>
            <a:r>
              <a:rPr lang="en-GB" dirty="0" smtClean="0"/>
              <a:t>Easy to add additional Job Managers</a:t>
            </a:r>
          </a:p>
          <a:p>
            <a:r>
              <a:rPr lang="en-GB" dirty="0" smtClean="0"/>
              <a:t>Just works 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006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Doesn’t this sound a bit like …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7544" y="26064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9pPr>
          </a:lstStyle>
          <a:p>
            <a:r>
              <a:rPr lang="en-GB" b="0" kern="0" dirty="0" smtClean="0">
                <a:solidFill>
                  <a:srgbClr val="FF0000"/>
                </a:solidFill>
              </a:rPr>
              <a:t>SAGA</a:t>
            </a:r>
            <a:endParaRPr lang="en-GB" b="0" kern="0" dirty="0">
              <a:solidFill>
                <a:srgbClr val="FF0000"/>
              </a:solidFill>
            </a:endParaRPr>
          </a:p>
        </p:txBody>
      </p:sp>
      <p:sp>
        <p:nvSpPr>
          <p:cNvPr id="5" name="AutoShape 6" descr="data:image/jpeg;base64,/9j/4AAQSkZJRgABAQAAAQABAAD/2wCEAAkGBxIHBhUIBxMWFBUWFBoVGRgYFhkXHBkiFBweFxsdHxgbHSgiHBslIxggLT0nJSorLjIvFyAzODQtODQtLisBCgoKDg0OGhAQGywkICQ0LzgsLSwsLCwtNC0sLC80NCwsNCwsLCwsLywvLC00LCwsLCwvLCwsLTQsNCwsLCwsLP/AABEIASIArgMBEQACEQEDEQH/xAAcAAEAAgMBAQEAAAAAAAAAAAAABgcEBQgDAgH/xABDEAACAQIDBAUIBwYFBQAAAAAAAQIDBAUGEQcSITFBUWFxgRMUIjJSgpGhQmJykqKxshUzU5PB0SNDVLPCFjVzw/D/xAAaAQEAAwEBAQAAAAAAAAAAAAAABAUGAwIB/8QAMxEBAAIBAgMECQMFAQEAAAAAAAECAwQRBSExEkFR0RMiMnGRobHB8GGB4RQzNEJSI/H/2gAMAwEAAhEDEQA/ALxAAAAAAAAAAAAAAAAAAAAAAAAAAAAAAAAAAAAAAAAAAAAAAAAAAAAAAAAA+ZzVODnNpJLVt8EtO0ERv0QrHtqFhhbdK1k7ia6Kfq/zHwa7Y7xwtqKV/VaYOEajLzmOzH69fh57IJiu129uW44fCnQXQ9PKSXjL0fwnC2ptPRbYuCYa+3Mz8o8/mjl3nfEbv97d1V9iXk/0aHKc15702nDtNTpSP35/VgTx+7qfvLqu++tN/wDI89u3i7RpcMdKR8IeX7XuG9fL1f5k/wC47dvF9/p8X/MfCH3DHLqHqXNdd1Wa/qO3bxfJ02Gf9I+EMy2zhiFtLepXlf3qkpr4SbR6jLeO9ztoNNbrSPht9G+w3atiNo9LmVOuvrwSfg4bvzTPcam8dUTJwbTW9nePdPnum2CbXbW7ap4tTnbv2l/iQ+KSkvuvvO9dTWevJV5+CZqc8cxb5T5fNPrG+pYjbK5sKkakHylCSkviukkRMTzhUXx2pPZvG0/qyD68AAAAAAAAAABGs450t8q0NLh79ZrWNKL4vtk/ox7X26JnLJlinVN0egyamfV5R3z+dVH5ozjd5lqvz6elPXhShwgurVfSfbLXs0IN8tr9Wq0ugw6ePVjn4z1/hoIxc5KMVq3wSXTqc0yZ25ynOA7LL7FKarXm7bQf8TVz/lrl3SaZ3pp7T15KrUcYwY52r60/p0+Pluk1LYvTUNKt3JvspJL4OTOv9LHigTx62/KkfH+GsxTY5cUKe/hlxCq/ZlF0n4PWSb79DzbSz3SkYuO45na9Zj3c/JX2K4VXwe681xOnKnPqkufanyku1aoj2rNZ2lcYc+PNXtY53hhnl1AAADPwbGbjBLrznCqsqcunR8JadEovhJd6PVbzWd4cc2nx5q9nJG65skbTKWOSjY4uo0a74RevoVH2N+rJ9T59D1ehNxZ4tynqzGu4TfD6+PnX5x+eKwCQqAAAAAAAACHbRM6xyvZ+QttJXE16EeaguW/JdXUulrsZxzZexH6rLh2gnU23n2Y6+Sgby7nfXUrq8k5zk9ZSb1bZXzMzO8tfSlaVitY2iHifHtc+x3KlKlhccw3UVKrNy8nqv3cYtxbS9ptPj1aac3rN0+ONu1LL8Y1l5yTgryiOv6rOJSjAAGux3BKGPWLs8TgpxfJ9MX1xlzT/APuR5tWLRtLtgz5MFu3Sdpc+Z2yrUypinm9Z71Oerpz09ZLmn1SWq1Xan0ldlxzSWx0OsrqsfajrHWEeOaaAAAAC3tl+0B1pxwPHZ6yekaVWT59UJPr6n08uehMwZt/VszfFOGdnfNijl3x94+61yWz4AAAAAGtzFjEMAwapiV1yhHgumTfCMV3tr8zze0VjeXbT4LZ8kY697mfFsSqYviU8QvnvTqS3m/kkupJaJdiKu1ptO8tzhxVxUilekMQ+OoBfexvEVeZOVr9KjUnB90n5RPu9Jr3WWGntvTZkOM4ppqZt/wBRHl9k6O6qAAADR5zy/HMuATsJ6b+m9Tl7M48n3Pk+xs8ZKduuyVo9TOnyxeOnf7nNFWm6NV0qqalFtNPmmuDRVzybmtotG8PkPoAAAE9HqgOg9mGanmPA/JXb1r0dIz+sn6s+96aPtTfSixwZO3Xn1Y3iej/p8u9fZnp5JkdlaAAAACm9uOMurfUsFpP0YLys/tS1jHxUdfvkLVW5xVpeB4Nq2yz38o/Pzoq4ir8AATrY/jn7LzR5nWekLhKn7640/wA3Hvmd9Pfa23iqeMaf0mDtx1r9O/z/AGX2WDIgAAAA592t4UsMzlOpTWka0VWXDplrGfi5Rb94r9RXa/vbDhGb0mmiJ615eSGHBaAAAAAkuzrG3gebKVeT0hN+SqfZqNLV9iej9064b9m8IHEtP6bT2jvjnH7OkCyYoAAAAHM+e7x3+cbqvL+NKC7qX+GvlFFZlne8txoMfY01I/T682iOaYAAPujVlQrRrUXpKLUk10NPVMROz5asWiYnpLqPAsRWL4NRxCH+ZTjPTqbXFeD1XgWtbdqIlgc+KcWS1J7pZ56cgAAAqjbxaa0LW9XRKdN+8oyX6X8SJqo5RLQcBv616e6VQkNpAAAAAfgHUmWr54nl63vZ850YSl3uK3vnqWtJ3rEsDqcfo8tqeEy2R6cQAAA5Yx7/AL5X1/j1P1sqr+1Lfab+zT3R9GCeXYAAAL62MXfnOS1Rf+VWnT+OlT/2Fhpp3oyPGadnU7+MRP2+ydndUgAABXe3GnvZTpzXRcx+cKi/sR9T7C54HO2on3T9YUcQGrAAAAAA6J2VVHUyFbOfHhUXwqzS+SLLB/bhi+Kxtq77fp9ISw6q8AAAOa9oGGywrOFxRmuEqjqx7Y1XvrTu1074srM1ezeW34dljJpqTHdG3wR45poAAAXnsQoOnlOdSa0U7iTXalGEdfin8Cfpo9Rk+N2idRER3RH1lYRIU4AAAQDbZLTJ0U+m4h+mb/oR9T7C34L/AJP7T9lEkBrQAAAAAOi9l1F0Mh20Z9MZy+/UnJfJllgjbHDFcUt2tVeY/T6QlR1QAAAAhG07JrzLh6urBLziknu9HlI83DXoevFa8NdV06rhnxduN46rThmu/p79m/sz8p8fNQdWlKhVdKsnGUW000001waafJlf0a+LRaN46PkPoBm4NhVXG8RjYYdHenJ+CXTJvoius9VrNp2hxz56YaTe88nS+XsJhgWC0sMt+Kpx015bzfGUvFtvxLOlezGzD6jNObJbJPe2J6cQAAArfbpV0y1RpdLuFL7sJr/kRtV7MLrgUf8Avaf0+8KSILVAAAAAAdS5fsf2bgVCxlzp0YQffGKT+Za1jasQwGfJ6TLa/jMtgenIAAAAEezNkyzzL6d/T0qaaKpB7s/F8pe8mc74q36pmm12bT+xPLwnogd3sYflG7O7WnQp0uK8VLj8ER50vhK2px7l61PhP8PXD9jEVU3sRum49MadPdf3pN/pPsaXxl5ycenb1KfGfz6rDy/l22y9beRwqkoa+tLnKWntSfF93Ja8CRSla9FPqNVlzzvknf6Nqe0cAAAAFObd71TxC2sIvjCnOo1/5Gor/bfxIeqnnENLwHHtW9/HaPh/9VaRF+AAAACS7OcHeNZuo0WtYQflp/ZptPj2OW6veOuGvavCBxLP6HT2nvnlH7ukCyYoAAAAAAAAAAAAAAAAc3bRcV/a+cK9eL1jGXko91L0eHY2m/eK3NbtXltuG4fRaasd88/ijZyTgAAAAX5snyu8BwR3d5HStX0k01o4RXqxa6Hxbfek+RYYMfZrvPWWQ4trIz5ezX2a/Xx/PunJ3VQAAAAAAAAAAAAAABos741+wMs1r5PSe7u0/tT9GPw117os8ZL9msylaLB6fPWnd3+5zOVbdAAAAAtPZVkN3E449jUdILSVGm16/SqjXs9S6efLTel4MP8AtLP8V4jtvhxzz75+3n59LiJjNgAAAAAAAAAAAAAAAClNteP+eYtDBaD9Git6fbOa4L3Yv8bXQQtTfeey1HBNN2cc5p6z0938z9FakVeAAABa2zrZr5RxxbMkOHrQoyXPqdRdX1enp6nLw4O+zPcR4ttvjwT758vP4LfJjOAAAAAAAAAAAAAAAADWZkxiGA4JVxKvyhHVL2pPhGPi2jze3Zru76fBObLXHHe5iu7mV5dTurl705yc5Prcnq38yrmd53lu6UilYrXpDyPj0Ae1laVL+6ja2UHOcnpGMVq2fYiZnaHjJkrjrNrTtELryDs2hg27iONqNSvzjHnCl1famuvkny5ak7FgivO3Vl9fxW2bemLlX5z/AB+T4LEJCmAAAAAAAAAAAAAAAAACltteYfOsShgdu/RpaTqds5Lgvdi/xvqIWpvvPZafgml7NJzT1np7v5n6KzIq9AJHlHJdzmitrarcpJ6SqyT3V1qPty7F2atHXHitdB1mvxaaOfOfDz8F6ZVynbZXtvJ2EdZtelUlxnLx6I9i4d74k6mOtI5MpqtZl1Nt7zy7o7m+OiIAAAAAAAAAAAAAAAAAGBjuKQwXB6uJXHKnBy05avlGPe20vE82t2YmZdcGKc2SuOve5fvbqd7dzu7l6znJzk+tyer/ADKuZ3neW8x0ilYrXpDxPj2s/IWzGV6o4lmNONPnGjxUp9s+mMezm+zplYtPvzsodfxeK748HXvnyXFb0I21BULeKhGK0UYpJJLoSXJE2I2Zq1ptO8zvL0D4AAAAAAAAAAAAAAAAAACr9uWL+Rw2jhNN8aknUn3U+EU+xt6+4RdVbaIhe8DwdrJbJPd0/f8APmpohNOt/ZdkBUoQx3HI6yekqNNr1elTkva6l0c+emkzBh29azNcU4lNpnDinl3z9o+/5vaxLUAAAAAAAAAAAAAAAAAAAAADnza5fO8zvUh0UoQpLwW+/wAU2V+one7YcHx9jSxPjvP2+z62WZYWYMe8vdx1o0NJyT5Sb9SPdwbfZHTpGDH2rbz0g4rq5wYuzX2rfky6BLBjwAAAAAAAAAAAAAAAAAAAAADmHONV182XdSX+pqrwU2l8kVeSd7y3Wir2dPSP0j6Lu2UYUsMybSm1pKs3Wl7/AAh+FR+LJ2Cu1IZfiub0mpt4Ry+H8pgdlaAAAAAAAAAAAAAAAAAAAAAAcuZkWuZLlLn5xV/Wyqv7Ut5pv7FPdH0dN2FsrKwp2lPgoQjBd0EkvyLSI2jZhr2m9ptPeyD68AAAAAAAAAAAAAAAAAAAAAAFM1NnN5Xz3K6qQj5u7p1vKb8eMXPf03dd7e04ctNeziQvQW9Jv3NLHFMMaSKxPrdnbbbv229y5iazQAAAAAAAAAAAAAAAAAAAAAAAAAAAAAAAAAAAAAAAAAAAAAAAAAAAAAAAAAAAAAAAAAAAAAAAAAAAAAAAAAAAAAAAAAAAAAAAAACP5rzfbZXob19Jym1rGlHRzl0a/Vj2vqemr4HPJlrTql6TRZdTO1I5eM9FT4ztYvr2bWH7lvHo3YqcvGU1o/CKIltTaenJocPBcFI9fe0/CPl5tDPOuIznvO8reEtF8FwOfpr+KZHD9NH+kNhh+0rErKacq6qr2akIyT8UlL5nqNReO9xycJ0t49nb3T+QsLKu1a3xSqrXGYq3m+CnrrTfe3xh46rhzJGPURblPJTarg2TFHaxz2o+f8/nJYnPkSVMAAAAAAAAAAAAAAAAAGizpmOOWMClfzSc36FOL+lJ8vBaNvsRzyX7Fd0vR6WdTlikdO/3Ob8QvamJXsry+m51JvWUnzf9l2LgkkkVszMzvLbY8dcdYpSNohjnx7AAAC3Njmb5VZ/9O4jLXRN0JPnpFaunr1JcV1JNdSJmny/6yznGdFEf+9I9/n5rZJbPAAAAAAAAAAAAAAAACjttmKu6zJDDov0aNNar61X0n+Hd+ZB1Nt7bNVwTD2cM5O+0/KP53V2Rl0AAAADJwy+lhmI07639anOM17r107n/AFPtZ2ndzy44yUmk97qihVVxQjWpcVKKku5rVFswFomJ2l6B8AAAAAAAAAAAAAAAOctp7bz3c73tR/246Fbn/uS2nC/8Sn7/AFlFzksAAAAAAOncntyylaOX+lo/oiWmP2IYPV/5GT3z9W4PaOAAAAAAAAAAAAAAAURtow12mbfPUvRr04y1+tTW414JR+8QNTXa+/i1nBcva0/Y/wCZ+U8/NASOuAAAAAfdvRlc140KC1lKSjFdbk9EviIjfk82tFazaekOqsPtVY4fTs6fKnTjBd0Eor8i2iNo2YDJeb2m097IPrwAAAAAAAAAAAAAAARbaJlj/qfAHRoaeWpvfpPrfTHXqkvmkzlmx9uqfw/V/wBNm3npPXz/AGc61abo1HSqpxlFtNNaNNcGmnyaK1tImJjeHyH0AAALK2PZUle4gsevY6UqT/w9V68+Wq7I9ftadTJWnx7z2pUXGNbFKehrPOev6R/P0XWTWYAAAAAAAAAAAAAAAAACD572eUsyyd7ZNUrjTn9Cppy30uKf1lx05p8NOGXBF+cdVpoOJ30/qW51+ce7yUzjmWLvAqjjiVCcUvppb0H3TXDw59hCtjtXrDTYNZhzR6lo93f8GnPCUyrDD62JVvI4fSnVl1Qi5c+vTkfYrM9HPJlpjje8xHvWTlHZNUrVFdZme5Dn5GMtZS+1JcIrubfHmiVj03fZR6zjVYjs4Oc+Pl+fFb9vQjbUI0LeKjGKUYxS0SS4JJLkiZEbM5a02neer0D4AAAAAAAAAAAAAAAAAAABizw2hOW/OjTb63CLf5HzaHuMl46TPxZFOCpx3aaSXUlofXmZmer6D4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91" y="1432522"/>
            <a:ext cx="8764289" cy="4710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442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Doesn’t this sound a bit like 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Removes the need to care what </a:t>
            </a:r>
            <a:r>
              <a:rPr lang="en-GB" dirty="0"/>
              <a:t>j</a:t>
            </a:r>
            <a:r>
              <a:rPr lang="en-GB" dirty="0" smtClean="0"/>
              <a:t>ob scheduler is in use.</a:t>
            </a:r>
          </a:p>
          <a:p>
            <a:r>
              <a:rPr lang="en-GB" dirty="0" smtClean="0"/>
              <a:t>Compiles easily on Windows, Mac, Linux</a:t>
            </a:r>
          </a:p>
          <a:p>
            <a:r>
              <a:rPr lang="en-GB" dirty="0" smtClean="0"/>
              <a:t>Packages easily for deployment</a:t>
            </a:r>
          </a:p>
          <a:p>
            <a:r>
              <a:rPr lang="en-GB" dirty="0" smtClean="0"/>
              <a:t>APIs</a:t>
            </a:r>
          </a:p>
          <a:p>
            <a:pPr lvl="1"/>
            <a:r>
              <a:rPr lang="en-GB" dirty="0" smtClean="0"/>
              <a:t>C++, Python </a:t>
            </a:r>
          </a:p>
          <a:p>
            <a:pPr lvl="1"/>
            <a:r>
              <a:rPr lang="en-GB" dirty="0" smtClean="0"/>
              <a:t>others</a:t>
            </a:r>
          </a:p>
          <a:p>
            <a:r>
              <a:rPr lang="en-GB" dirty="0" smtClean="0"/>
              <a:t>Needs to handle network proxies, firewalls </a:t>
            </a:r>
            <a:r>
              <a:rPr lang="en-GB" dirty="0" err="1" smtClean="0"/>
              <a:t>etc</a:t>
            </a:r>
            <a:endParaRPr lang="en-GB" dirty="0" smtClean="0"/>
          </a:p>
          <a:p>
            <a:r>
              <a:rPr lang="en-GB" dirty="0" smtClean="0"/>
              <a:t>Does not need Admin or special permissions</a:t>
            </a:r>
          </a:p>
          <a:p>
            <a:r>
              <a:rPr lang="en-GB" dirty="0" smtClean="0"/>
              <a:t>Easy to add additional Job Managers</a:t>
            </a:r>
          </a:p>
          <a:p>
            <a:r>
              <a:rPr lang="en-GB" dirty="0" smtClean="0"/>
              <a:t>Just works …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7544" y="26064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9pPr>
          </a:lstStyle>
          <a:p>
            <a:r>
              <a:rPr lang="en-GB" b="0" kern="0" dirty="0" smtClean="0">
                <a:solidFill>
                  <a:srgbClr val="FF0000"/>
                </a:solidFill>
              </a:rPr>
              <a:t>SAGA</a:t>
            </a:r>
            <a:endParaRPr lang="en-GB" b="0" kern="0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rrc79113\AppData\Local\Microsoft\Windows\INetCache\IE\VC46N2NL\MC900434713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606" y="1385449"/>
            <a:ext cx="506952" cy="5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rrc79113\AppData\Local\Microsoft\Windows\INetCache\IE\VC46N2NL\MC900434713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924" y="1988840"/>
            <a:ext cx="506952" cy="5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vector.me/files/images/1/8/189636/x_wrong_no_cross_clip_ar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16" y="2042260"/>
            <a:ext cx="354255" cy="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IHBhUIBxMWFBUWFBoVGRgYFhkXHBkiFBweFxsdHxgbHSgiHBslIxggLT0nJSorLjIvFyAzODQtODQtLisBCgoKDg0OGhAQGywkICQ0LzgsLSwsLCwtNC0sLC80NCwsNCwsLCwsLywvLC00LCwsLCwvLCwsLTQsNCwsLCwsLP/AABEIASIArgMBEQACEQEDEQH/xAAcAAEAAgMBAQEAAAAAAAAAAAAABgcEBQgDAgH/xABDEAACAQIDBAUIBwYFBQAAAAAAAQIDBAUGEQcSITFBUWFxgRMUIjJSgpGhQmJykqKxshUzU5PB0SNDVLPCFjVzw/D/xAAaAQEAAwEBAQAAAAAAAAAAAAAABAUGAwIB/8QAMxEBAAIBAgMECQMFAQEAAAAAAAECAwQRBSExEkFR0RMiMnGRobHB8GGB4RQzNEJSI/H/2gAMAwEAAhEDEQA/ALxAAAAAAAAAAAAAAAAAAAAAAAAAAAAAAAAAAAAAAAAAAAAAAAAAAAAAAAAA+ZzVODnNpJLVt8EtO0ERv0QrHtqFhhbdK1k7ia6Kfq/zHwa7Y7xwtqKV/VaYOEajLzmOzH69fh57IJiu129uW44fCnQXQ9PKSXjL0fwnC2ptPRbYuCYa+3Mz8o8/mjl3nfEbv97d1V9iXk/0aHKc15702nDtNTpSP35/VgTx+7qfvLqu++tN/wDI89u3i7RpcMdKR8IeX7XuG9fL1f5k/wC47dvF9/p8X/MfCH3DHLqHqXNdd1Wa/qO3bxfJ02Gf9I+EMy2zhiFtLepXlf3qkpr4SbR6jLeO9ztoNNbrSPht9G+w3atiNo9LmVOuvrwSfg4bvzTPcam8dUTJwbTW9nePdPnum2CbXbW7ap4tTnbv2l/iQ+KSkvuvvO9dTWevJV5+CZqc8cxb5T5fNPrG+pYjbK5sKkakHylCSkviukkRMTzhUXx2pPZvG0/qyD68AAAAAAAAAABGs450t8q0NLh79ZrWNKL4vtk/ox7X26JnLJlinVN0egyamfV5R3z+dVH5ozjd5lqvz6elPXhShwgurVfSfbLXs0IN8tr9Wq0ugw6ePVjn4z1/hoIxc5KMVq3wSXTqc0yZ25ynOA7LL7FKarXm7bQf8TVz/lrl3SaZ3pp7T15KrUcYwY52r60/p0+Pluk1LYvTUNKt3JvspJL4OTOv9LHigTx62/KkfH+GsxTY5cUKe/hlxCq/ZlF0n4PWSb79DzbSz3SkYuO45na9Zj3c/JX2K4VXwe681xOnKnPqkufanyku1aoj2rNZ2lcYc+PNXtY53hhnl1AAADPwbGbjBLrznCqsqcunR8JadEovhJd6PVbzWd4cc2nx5q9nJG65skbTKWOSjY4uo0a74RevoVH2N+rJ9T59D1ehNxZ4tynqzGu4TfD6+PnX5x+eKwCQqAAAAAAAACHbRM6xyvZ+QttJXE16EeaguW/JdXUulrsZxzZexH6rLh2gnU23n2Y6+Sgby7nfXUrq8k5zk9ZSb1bZXzMzO8tfSlaVitY2iHifHtc+x3KlKlhccw3UVKrNy8nqv3cYtxbS9ptPj1aac3rN0+ONu1LL8Y1l5yTgryiOv6rOJSjAAGux3BKGPWLs8TgpxfJ9MX1xlzT/APuR5tWLRtLtgz5MFu3Sdpc+Z2yrUypinm9Z71Oerpz09ZLmn1SWq1Xan0ldlxzSWx0OsrqsfajrHWEeOaaAAAAC3tl+0B1pxwPHZ6yekaVWT59UJPr6n08uehMwZt/VszfFOGdnfNijl3x94+61yWz4AAAAAGtzFjEMAwapiV1yhHgumTfCMV3tr8zze0VjeXbT4LZ8kY697mfFsSqYviU8QvnvTqS3m/kkupJaJdiKu1ptO8tzhxVxUilekMQ+OoBfexvEVeZOVr9KjUnB90n5RPu9Jr3WWGntvTZkOM4ppqZt/wBRHl9k6O6qAAADR5zy/HMuATsJ6b+m9Tl7M48n3Pk+xs8ZKduuyVo9TOnyxeOnf7nNFWm6NV0qqalFtNPmmuDRVzybmtotG8PkPoAAAE9HqgOg9mGanmPA/JXb1r0dIz+sn6s+96aPtTfSixwZO3Xn1Y3iej/p8u9fZnp5JkdlaAAAACm9uOMurfUsFpP0YLys/tS1jHxUdfvkLVW5xVpeB4Nq2yz38o/Pzoq4ir8AATrY/jn7LzR5nWekLhKn7640/wA3Hvmd9Pfa23iqeMaf0mDtx1r9O/z/AGX2WDIgAAAA592t4UsMzlOpTWka0VWXDplrGfi5Rb94r9RXa/vbDhGb0mmiJ615eSGHBaAAAAAkuzrG3gebKVeT0hN+SqfZqNLV9iej9064b9m8IHEtP6bT2jvjnH7OkCyYoAAAAHM+e7x3+cbqvL+NKC7qX+GvlFFZlne8txoMfY01I/T682iOaYAAPujVlQrRrUXpKLUk10NPVMROz5asWiYnpLqPAsRWL4NRxCH+ZTjPTqbXFeD1XgWtbdqIlgc+KcWS1J7pZ56cgAAAqjbxaa0LW9XRKdN+8oyX6X8SJqo5RLQcBv616e6VQkNpAAAAAfgHUmWr54nl63vZ850YSl3uK3vnqWtJ3rEsDqcfo8tqeEy2R6cQAAA5Yx7/AL5X1/j1P1sqr+1Lfab+zT3R9GCeXYAAAL62MXfnOS1Rf+VWnT+OlT/2Fhpp3oyPGadnU7+MRP2+ydndUgAABXe3GnvZTpzXRcx+cKi/sR9T7C54HO2on3T9YUcQGrAAAAAA6J2VVHUyFbOfHhUXwqzS+SLLB/bhi+Kxtq77fp9ISw6q8AAAOa9oGGywrOFxRmuEqjqx7Y1XvrTu1074srM1ezeW34dljJpqTHdG3wR45poAAAXnsQoOnlOdSa0U7iTXalGEdfin8Cfpo9Rk+N2idRER3RH1lYRIU4AAAQDbZLTJ0U+m4h+mb/oR9T7C34L/AJP7T9lEkBrQAAAAAOi9l1F0Mh20Z9MZy+/UnJfJllgjbHDFcUt2tVeY/T6QlR1QAAAAhG07JrzLh6urBLziknu9HlI83DXoevFa8NdV06rhnxduN46rThmu/p79m/sz8p8fNQdWlKhVdKsnGUW000001waafJlf0a+LRaN46PkPoBm4NhVXG8RjYYdHenJ+CXTJvoius9VrNp2hxz56YaTe88nS+XsJhgWC0sMt+Kpx015bzfGUvFtvxLOlezGzD6jNObJbJPe2J6cQAAArfbpV0y1RpdLuFL7sJr/kRtV7MLrgUf8Avaf0+8KSILVAAAAAAdS5fsf2bgVCxlzp0YQffGKT+Za1jasQwGfJ6TLa/jMtgenIAAAAEezNkyzzL6d/T0qaaKpB7s/F8pe8mc74q36pmm12bT+xPLwnogd3sYflG7O7WnQp0uK8VLj8ER50vhK2px7l61PhP8PXD9jEVU3sRum49MadPdf3pN/pPsaXxl5ycenb1KfGfz6rDy/l22y9beRwqkoa+tLnKWntSfF93Ja8CRSla9FPqNVlzzvknf6Nqe0cAAAAFObd71TxC2sIvjCnOo1/5Gor/bfxIeqnnENLwHHtW9/HaPh/9VaRF+AAAACS7OcHeNZuo0WtYQflp/ZptPj2OW6veOuGvavCBxLP6HT2nvnlH7ukCyYoAAAAAAAAAAAAAAAAc3bRcV/a+cK9eL1jGXko91L0eHY2m/eK3NbtXltuG4fRaasd88/ijZyTgAAAAX5snyu8BwR3d5HStX0k01o4RXqxa6Hxbfek+RYYMfZrvPWWQ4trIz5ezX2a/Xx/PunJ3VQAAAAAAAAAAAAAABos741+wMs1r5PSe7u0/tT9GPw117os8ZL9msylaLB6fPWnd3+5zOVbdAAAAAtPZVkN3E449jUdILSVGm16/SqjXs9S6efLTel4MP8AtLP8V4jtvhxzz75+3n59LiJjNgAAAAAAAAAAAAAAAClNteP+eYtDBaD9Git6fbOa4L3Yv8bXQQtTfeey1HBNN2cc5p6z0938z9FakVeAAABa2zrZr5RxxbMkOHrQoyXPqdRdX1enp6nLw4O+zPcR4ttvjwT758vP4LfJjOAAAAAAAAAAAAAAAADWZkxiGA4JVxKvyhHVL2pPhGPi2jze3Zru76fBObLXHHe5iu7mV5dTurl705yc5Prcnq38yrmd53lu6UilYrXpDyPj0Ae1laVL+6ja2UHOcnpGMVq2fYiZnaHjJkrjrNrTtELryDs2hg27iONqNSvzjHnCl1famuvkny5ak7FgivO3Vl9fxW2bemLlX5z/AB+T4LEJCmAAAAAAAAAAAAAAAAACltteYfOsShgdu/RpaTqds5Lgvdi/xvqIWpvvPZafgml7NJzT1np7v5n6KzIq9AJHlHJdzmitrarcpJ6SqyT3V1qPty7F2atHXHitdB1mvxaaOfOfDz8F6ZVynbZXtvJ2EdZtelUlxnLx6I9i4d74k6mOtI5MpqtZl1Nt7zy7o7m+OiIAAAAAAAAAAAAAAAAAGBjuKQwXB6uJXHKnBy05avlGPe20vE82t2YmZdcGKc2SuOve5fvbqd7dzu7l6znJzk+tyer/ADKuZ3neW8x0ilYrXpDxPj2s/IWzGV6o4lmNONPnGjxUp9s+mMezm+zplYtPvzsodfxeK748HXvnyXFb0I21BULeKhGK0UYpJJLoSXJE2I2Zq1ptO8zvL0D4AAAAAAAAAAAAAAAAAACr9uWL+Rw2jhNN8aknUn3U+EU+xt6+4RdVbaIhe8DwdrJbJPd0/f8APmpohNOt/ZdkBUoQx3HI6yekqNNr1elTkva6l0c+emkzBh29azNcU4lNpnDinl3z9o+/5vaxLUAAAAAAAAAAAAAAAAAAAAADnza5fO8zvUh0UoQpLwW+/wAU2V+one7YcHx9jSxPjvP2+z62WZYWYMe8vdx1o0NJyT5Sb9SPdwbfZHTpGDH2rbz0g4rq5wYuzX2rfky6BLBjwAAAAAAAAAAAAAAAAAAAAADmHONV182XdSX+pqrwU2l8kVeSd7y3Wir2dPSP0j6Lu2UYUsMybSm1pKs3Wl7/AAh+FR+LJ2Cu1IZfiub0mpt4Ry+H8pgdlaAAAAAAAAAAAAAAAAAAAAAAcuZkWuZLlLn5xV/Wyqv7Ut5pv7FPdH0dN2FsrKwp2lPgoQjBd0EkvyLSI2jZhr2m9ptPeyD68AAAAAAAAAAAAAAAAAAAAAAFM1NnN5Xz3K6qQj5u7p1vKb8eMXPf03dd7e04ctNeziQvQW9Jv3NLHFMMaSKxPrdnbbbv229y5iazQAAAAAAAAAAAAAAAAAAAAAAAAAAAAAAAAAAAAAAAAAAAAAAAAAAAAAAAAAAAAAAAAAAAAAAAAAAAAAAAAAAAAAAAAAAAAAAAAACP5rzfbZXob19Jym1rGlHRzl0a/Vj2vqemr4HPJlrTql6TRZdTO1I5eM9FT4ztYvr2bWH7lvHo3YqcvGU1o/CKIltTaenJocPBcFI9fe0/CPl5tDPOuIznvO8reEtF8FwOfpr+KZHD9NH+kNhh+0rErKacq6qr2akIyT8UlL5nqNReO9xycJ0t49nb3T+QsLKu1a3xSqrXGYq3m+CnrrTfe3xh46rhzJGPURblPJTarg2TFHaxz2o+f8/nJYnPkSVMAAAAAAAAAAAAAAAAAGizpmOOWMClfzSc36FOL+lJ8vBaNvsRzyX7Fd0vR6WdTlikdO/3Ob8QvamJXsry+m51JvWUnzf9l2LgkkkVszMzvLbY8dcdYpSNohjnx7AAAC3Njmb5VZ/9O4jLXRN0JPnpFaunr1JcV1JNdSJmny/6yznGdFEf+9I9/n5rZJbPAAAAAAAAAAAAAAAACjttmKu6zJDDov0aNNar61X0n+Hd+ZB1Nt7bNVwTD2cM5O+0/KP53V2Rl0AAAADJwy+lhmI07639anOM17r107n/AFPtZ2ndzy44yUmk97qihVVxQjWpcVKKku5rVFswFomJ2l6B8AAAAAAAAAAAAAAAOctp7bz3c73tR/246Fbn/uS2nC/8Sn7/AFlFzksAAAAAAOncntyylaOX+lo/oiWmP2IYPV/5GT3z9W4PaOAAAAAAAAAAAAAAAURtow12mbfPUvRr04y1+tTW414JR+8QNTXa+/i1nBcva0/Y/wCZ+U8/NASOuAAAAAfdvRlc140KC1lKSjFdbk9EviIjfk82tFazaekOqsPtVY4fTs6fKnTjBd0Eor8i2iNo2YDJeb2m097IPrwAAAAAAAAAAAAAAARbaJlj/qfAHRoaeWpvfpPrfTHXqkvmkzlmx9uqfw/V/wBNm3npPXz/AGc61abo1HSqpxlFtNNaNNcGmnyaK1tImJjeHyH0AAALK2PZUle4gsevY6UqT/w9V68+Wq7I9ftadTJWnx7z2pUXGNbFKehrPOev6R/P0XWTWYAAAAAAAAAAAAAAAAACD572eUsyyd7ZNUrjTn9Cppy30uKf1lx05p8NOGXBF+cdVpoOJ30/qW51+ce7yUzjmWLvAqjjiVCcUvppb0H3TXDw59hCtjtXrDTYNZhzR6lo93f8GnPCUyrDD62JVvI4fSnVl1Qi5c+vTkfYrM9HPJlpjje8xHvWTlHZNUrVFdZme5Dn5GMtZS+1JcIrubfHmiVj03fZR6zjVYjs4Oc+Pl+fFb9vQjbUI0LeKjGKUYxS0SS4JJLkiZEbM5a02neer0D4AAAAAAAAAAAAAAAAAAABizw2hOW/OjTb63CLf5HzaHuMl46TPxZFOCpx3aaSXUlofXmZmer6D4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946499"/>
            <a:ext cx="353422" cy="5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http://vector.me/files/images/1/8/189636/x_wrong_no_cross_clip_ar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284984"/>
            <a:ext cx="354255" cy="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rrc79113\AppData\Local\Microsoft\Windows\INetCache\IE\VC46N2NL\MC900434713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84984"/>
            <a:ext cx="506952" cy="5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35696" y="2852936"/>
            <a:ext cx="48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Development stopped 2 </a:t>
            </a:r>
            <a:r>
              <a:rPr lang="en-GB" dirty="0" err="1" smtClean="0">
                <a:solidFill>
                  <a:srgbClr val="FF0000"/>
                </a:solidFill>
              </a:rPr>
              <a:t>yrs</a:t>
            </a:r>
            <a:r>
              <a:rPr lang="en-GB" dirty="0" smtClean="0">
                <a:solidFill>
                  <a:srgbClr val="FF0000"/>
                </a:solidFill>
              </a:rPr>
              <a:t> ago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1757903" y="3140968"/>
            <a:ext cx="149801" cy="813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138983" y="3762947"/>
            <a:ext cx="48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Java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84368" y="4132279"/>
            <a:ext cx="122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SSH only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9" name="Picture 2" descr="C:\Users\rrc79113\AppData\Local\Microsoft\Windows\INetCache\IE\VC46N2NL\MC900434713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4501611"/>
            <a:ext cx="506952" cy="5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:\Users\rrc79113\AppData\Local\Microsoft\Windows\INetCache\IE\VC46N2NL\MC900434713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523" y="5032994"/>
            <a:ext cx="506952" cy="5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688" y="5373216"/>
            <a:ext cx="353422" cy="5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27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Doesn’t this sound a bit like …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7544" y="26064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9pPr>
          </a:lstStyle>
          <a:p>
            <a:r>
              <a:rPr lang="en-GB" b="0" kern="0" dirty="0" smtClean="0">
                <a:solidFill>
                  <a:srgbClr val="FF0000"/>
                </a:solidFill>
              </a:rPr>
              <a:t>WS_GRAM</a:t>
            </a:r>
            <a:endParaRPr lang="en-GB" b="0" kern="0" dirty="0">
              <a:solidFill>
                <a:srgbClr val="FF0000"/>
              </a:solidFill>
            </a:endParaRPr>
          </a:p>
        </p:txBody>
      </p:sp>
      <p:sp>
        <p:nvSpPr>
          <p:cNvPr id="5" name="AutoShape 6" descr="data:image/jpeg;base64,/9j/4AAQSkZJRgABAQAAAQABAAD/2wCEAAkGBxIHBhUIBxMWFBUWFBoVGRgYFhkXHBkiFBweFxsdHxgbHSgiHBslIxggLT0nJSorLjIvFyAzODQtODQtLisBCgoKDg0OGhAQGywkICQ0LzgsLSwsLCwtNC0sLC80NCwsNCwsLCwsLywvLC00LCwsLCwvLCwsLTQsNCwsLCwsLP/AABEIASIArgMBEQACEQEDEQH/xAAcAAEAAgMBAQEAAAAAAAAAAAAABgcEBQgDAgH/xABDEAACAQIDBAUIBwYFBQAAAAAAAQIDBAUGEQcSITFBUWFxgRMUIjJSgpGhQmJykqKxshUzU5PB0SNDVLPCFjVzw/D/xAAaAQEAAwEBAQAAAAAAAAAAAAAABAUGAwIB/8QAMxEBAAIBAgMECQMFAQEAAAAAAAECAwQRBSExEkFR0RMiMnGRobHB8GGB4RQzNEJSI/H/2gAMAwEAAhEDEQA/ALxAAAAAAAAAAAAAAAAAAAAAAAAAAAAAAAAAAAAAAAAAAAAAAAAAAAAAAAAA+ZzVODnNpJLVt8EtO0ERv0QrHtqFhhbdK1k7ia6Kfq/zHwa7Y7xwtqKV/VaYOEajLzmOzH69fh57IJiu129uW44fCnQXQ9PKSXjL0fwnC2ptPRbYuCYa+3Mz8o8/mjl3nfEbv97d1V9iXk/0aHKc15702nDtNTpSP35/VgTx+7qfvLqu++tN/wDI89u3i7RpcMdKR8IeX7XuG9fL1f5k/wC47dvF9/p8X/MfCH3DHLqHqXNdd1Wa/qO3bxfJ02Gf9I+EMy2zhiFtLepXlf3qkpr4SbR6jLeO9ztoNNbrSPht9G+w3atiNo9LmVOuvrwSfg4bvzTPcam8dUTJwbTW9nePdPnum2CbXbW7ap4tTnbv2l/iQ+KSkvuvvO9dTWevJV5+CZqc8cxb5T5fNPrG+pYjbK5sKkakHylCSkviukkRMTzhUXx2pPZvG0/qyD68AAAAAAAAAABGs450t8q0NLh79ZrWNKL4vtk/ox7X26JnLJlinVN0egyamfV5R3z+dVH5ozjd5lqvz6elPXhShwgurVfSfbLXs0IN8tr9Wq0ugw6ePVjn4z1/hoIxc5KMVq3wSXTqc0yZ25ynOA7LL7FKarXm7bQf8TVz/lrl3SaZ3pp7T15KrUcYwY52r60/p0+Pluk1LYvTUNKt3JvspJL4OTOv9LHigTx62/KkfH+GsxTY5cUKe/hlxCq/ZlF0n4PWSb79DzbSz3SkYuO45na9Zj3c/JX2K4VXwe681xOnKnPqkufanyku1aoj2rNZ2lcYc+PNXtY53hhnl1AAADPwbGbjBLrznCqsqcunR8JadEovhJd6PVbzWd4cc2nx5q9nJG65skbTKWOSjY4uo0a74RevoVH2N+rJ9T59D1ehNxZ4tynqzGu4TfD6+PnX5x+eKwCQqAAAAAAAACHbRM6xyvZ+QttJXE16EeaguW/JdXUulrsZxzZexH6rLh2gnU23n2Y6+Sgby7nfXUrq8k5zk9ZSb1bZXzMzO8tfSlaVitY2iHifHtc+x3KlKlhccw3UVKrNy8nqv3cYtxbS9ptPj1aac3rN0+ONu1LL8Y1l5yTgryiOv6rOJSjAAGux3BKGPWLs8TgpxfJ9MX1xlzT/APuR5tWLRtLtgz5MFu3Sdpc+Z2yrUypinm9Z71Oerpz09ZLmn1SWq1Xan0ldlxzSWx0OsrqsfajrHWEeOaaAAAAC3tl+0B1pxwPHZ6yekaVWT59UJPr6n08uehMwZt/VszfFOGdnfNijl3x94+61yWz4AAAAAGtzFjEMAwapiV1yhHgumTfCMV3tr8zze0VjeXbT4LZ8kY697mfFsSqYviU8QvnvTqS3m/kkupJaJdiKu1ptO8tzhxVxUilekMQ+OoBfexvEVeZOVr9KjUnB90n5RPu9Jr3WWGntvTZkOM4ppqZt/wBRHl9k6O6qAAADR5zy/HMuATsJ6b+m9Tl7M48n3Pk+xs8ZKduuyVo9TOnyxeOnf7nNFWm6NV0qqalFtNPmmuDRVzybmtotG8PkPoAAAE9HqgOg9mGanmPA/JXb1r0dIz+sn6s+96aPtTfSixwZO3Xn1Y3iej/p8u9fZnp5JkdlaAAAACm9uOMurfUsFpP0YLys/tS1jHxUdfvkLVW5xVpeB4Nq2yz38o/Pzoq4ir8AATrY/jn7LzR5nWekLhKn7640/wA3Hvmd9Pfa23iqeMaf0mDtx1r9O/z/AGX2WDIgAAAA592t4UsMzlOpTWka0VWXDplrGfi5Rb94r9RXa/vbDhGb0mmiJ615eSGHBaAAAAAkuzrG3gebKVeT0hN+SqfZqNLV9iej9064b9m8IHEtP6bT2jvjnH7OkCyYoAAAAHM+e7x3+cbqvL+NKC7qX+GvlFFZlne8txoMfY01I/T682iOaYAAPujVlQrRrUXpKLUk10NPVMROz5asWiYnpLqPAsRWL4NRxCH+ZTjPTqbXFeD1XgWtbdqIlgc+KcWS1J7pZ56cgAAAqjbxaa0LW9XRKdN+8oyX6X8SJqo5RLQcBv616e6VQkNpAAAAAfgHUmWr54nl63vZ850YSl3uK3vnqWtJ3rEsDqcfo8tqeEy2R6cQAAA5Yx7/AL5X1/j1P1sqr+1Lfab+zT3R9GCeXYAAAL62MXfnOS1Rf+VWnT+OlT/2Fhpp3oyPGadnU7+MRP2+ydndUgAABXe3GnvZTpzXRcx+cKi/sR9T7C54HO2on3T9YUcQGrAAAAAA6J2VVHUyFbOfHhUXwqzS+SLLB/bhi+Kxtq77fp9ISw6q8AAAOa9oGGywrOFxRmuEqjqx7Y1XvrTu1074srM1ezeW34dljJpqTHdG3wR45poAAAXnsQoOnlOdSa0U7iTXalGEdfin8Cfpo9Rk+N2idRER3RH1lYRIU4AAAQDbZLTJ0U+m4h+mb/oR9T7C34L/AJP7T9lEkBrQAAAAAOi9l1F0Mh20Z9MZy+/UnJfJllgjbHDFcUt2tVeY/T6QlR1QAAAAhG07JrzLh6urBLziknu9HlI83DXoevFa8NdV06rhnxduN46rThmu/p79m/sz8p8fNQdWlKhVdKsnGUW000001waafJlf0a+LRaN46PkPoBm4NhVXG8RjYYdHenJ+CXTJvoius9VrNp2hxz56YaTe88nS+XsJhgWC0sMt+Kpx015bzfGUvFtvxLOlezGzD6jNObJbJPe2J6cQAAArfbpV0y1RpdLuFL7sJr/kRtV7MLrgUf8Avaf0+8KSILVAAAAAAdS5fsf2bgVCxlzp0YQffGKT+Za1jasQwGfJ6TLa/jMtgenIAAAAEezNkyzzL6d/T0qaaKpB7s/F8pe8mc74q36pmm12bT+xPLwnogd3sYflG7O7WnQp0uK8VLj8ER50vhK2px7l61PhP8PXD9jEVU3sRum49MadPdf3pN/pPsaXxl5ycenb1KfGfz6rDy/l22y9beRwqkoa+tLnKWntSfF93Ja8CRSla9FPqNVlzzvknf6Nqe0cAAAAFObd71TxC2sIvjCnOo1/5Gor/bfxIeqnnENLwHHtW9/HaPh/9VaRF+AAAACS7OcHeNZuo0WtYQflp/ZptPj2OW6veOuGvavCBxLP6HT2nvnlH7ukCyYoAAAAAAAAAAAAAAAAc3bRcV/a+cK9eL1jGXko91L0eHY2m/eK3NbtXltuG4fRaasd88/ijZyTgAAAAX5snyu8BwR3d5HStX0k01o4RXqxa6Hxbfek+RYYMfZrvPWWQ4trIz5ezX2a/Xx/PunJ3VQAAAAAAAAAAAAAABos741+wMs1r5PSe7u0/tT9GPw117os8ZL9msylaLB6fPWnd3+5zOVbdAAAAAtPZVkN3E449jUdILSVGm16/SqjXs9S6efLTel4MP8AtLP8V4jtvhxzz75+3n59LiJjNgAAAAAAAAAAAAAAAClNteP+eYtDBaD9Git6fbOa4L3Yv8bXQQtTfeey1HBNN2cc5p6z0938z9FakVeAAABa2zrZr5RxxbMkOHrQoyXPqdRdX1enp6nLw4O+zPcR4ttvjwT758vP4LfJjOAAAAAAAAAAAAAAAADWZkxiGA4JVxKvyhHVL2pPhGPi2jze3Zru76fBObLXHHe5iu7mV5dTurl705yc5Prcnq38yrmd53lu6UilYrXpDyPj0Ae1laVL+6ja2UHOcnpGMVq2fYiZnaHjJkrjrNrTtELryDs2hg27iONqNSvzjHnCl1famuvkny5ak7FgivO3Vl9fxW2bemLlX5z/AB+T4LEJCmAAAAAAAAAAAAAAAAACltteYfOsShgdu/RpaTqds5Lgvdi/xvqIWpvvPZafgml7NJzT1np7v5n6KzIq9AJHlHJdzmitrarcpJ6SqyT3V1qPty7F2atHXHitdB1mvxaaOfOfDz8F6ZVynbZXtvJ2EdZtelUlxnLx6I9i4d74k6mOtI5MpqtZl1Nt7zy7o7m+OiIAAAAAAAAAAAAAAAAAGBjuKQwXB6uJXHKnBy05avlGPe20vE82t2YmZdcGKc2SuOve5fvbqd7dzu7l6znJzk+tyer/ADKuZ3neW8x0ilYrXpDxPj2s/IWzGV6o4lmNONPnGjxUp9s+mMezm+zplYtPvzsodfxeK748HXvnyXFb0I21BULeKhGK0UYpJJLoSXJE2I2Zq1ptO8zvL0D4AAAAAAAAAAAAAAAAAACr9uWL+Rw2jhNN8aknUn3U+EU+xt6+4RdVbaIhe8DwdrJbJPd0/f8APmpohNOt/ZdkBUoQx3HI6yekqNNr1elTkva6l0c+emkzBh29azNcU4lNpnDinl3z9o+/5vaxLUAAAAAAAAAAAAAAAAAAAAADnza5fO8zvUh0UoQpLwW+/wAU2V+one7YcHx9jSxPjvP2+z62WZYWYMe8vdx1o0NJyT5Sb9SPdwbfZHTpGDH2rbz0g4rq5wYuzX2rfky6BLBjwAAAAAAAAAAAAAAAAAAAAADmHONV182XdSX+pqrwU2l8kVeSd7y3Wir2dPSP0j6Lu2UYUsMybSm1pKs3Wl7/AAh+FR+LJ2Cu1IZfiub0mpt4Ry+H8pgdlaAAAAAAAAAAAAAAAAAAAAAAcuZkWuZLlLn5xV/Wyqv7Ut5pv7FPdH0dN2FsrKwp2lPgoQjBd0EkvyLSI2jZhr2m9ptPeyD68AAAAAAAAAAAAAAAAAAAAAAFM1NnN5Xz3K6qQj5u7p1vKb8eMXPf03dd7e04ctNeziQvQW9Jv3NLHFMMaSKxPrdnbbbv229y5iazQAAAAAAAAAAAAAAAAAAAAAAAAAAAAAAAAAAAAAAAAAAAAAAAAAAAAAAAAAAAAAAAAAAAAAAAAAAAAAAAAAAAAAAAAAAAAAAAAACP5rzfbZXob19Jym1rGlHRzl0a/Vj2vqemr4HPJlrTql6TRZdTO1I5eM9FT4ztYvr2bWH7lvHo3YqcvGU1o/CKIltTaenJocPBcFI9fe0/CPl5tDPOuIznvO8reEtF8FwOfpr+KZHD9NH+kNhh+0rErKacq6qr2akIyT8UlL5nqNReO9xycJ0t49nb3T+QsLKu1a3xSqrXGYq3m+CnrrTfe3xh46rhzJGPURblPJTarg2TFHaxz2o+f8/nJYnPkSVMAAAAAAAAAAAAAAAAAGizpmOOWMClfzSc36FOL+lJ8vBaNvsRzyX7Fd0vR6WdTlikdO/3Ob8QvamJXsry+m51JvWUnzf9l2LgkkkVszMzvLbY8dcdYpSNohjnx7AAAC3Njmb5VZ/9O4jLXRN0JPnpFaunr1JcV1JNdSJmny/6yznGdFEf+9I9/n5rZJbPAAAAAAAAAAAAAAAACjttmKu6zJDDov0aNNar61X0n+Hd+ZB1Nt7bNVwTD2cM5O+0/KP53V2Rl0AAAADJwy+lhmI07639anOM17r107n/AFPtZ2ndzy44yUmk97qihVVxQjWpcVKKku5rVFswFomJ2l6B8AAAAAAAAAAAAAAAOctp7bz3c73tR/246Fbn/uS2nC/8Sn7/AFlFzksAAAAAAOncntyylaOX+lo/oiWmP2IYPV/5GT3z9W4PaOAAAAAAAAAAAAAAAURtow12mbfPUvRr04y1+tTW414JR+8QNTXa+/i1nBcva0/Y/wCZ+U8/NASOuAAAAAfdvRlc140KC1lKSjFdbk9EviIjfk82tFazaekOqsPtVY4fTs6fKnTjBd0Eor8i2iNo2YDJeb2m097IPrwAAAAAAAAAAAAAAARbaJlj/qfAHRoaeWpvfpPrfTHXqkvmkzlmx9uqfw/V/wBNm3npPXz/AGc61abo1HSqpxlFtNNaNNcGmnyaK1tImJjeHyH0AAALK2PZUle4gsevY6UqT/w9V68+Wq7I9ftadTJWnx7z2pUXGNbFKehrPOev6R/P0XWTWYAAAAAAAAAAAAAAAAACD572eUsyyd7ZNUrjTn9Cppy30uKf1lx05p8NOGXBF+cdVpoOJ30/qW51+ce7yUzjmWLvAqjjiVCcUvppb0H3TXDw59hCtjtXrDTYNZhzR6lo93f8GnPCUyrDD62JVvI4fSnVl1Qi5c+vTkfYrM9HPJlpjje8xHvWTlHZNUrVFdZme5Dn5GMtZS+1JcIrubfHmiVj03fZR6zjVYjs4Oc+Pl+fFb9vQjbUI0LeKjGKUYxS0SS4JJLkiZEbM5a02neer0D4AAAAAAAAAAAAAAAAAAABizw2hOW/OjTb63CLf5HzaHuMl46TPxZFOCpx3aaSXUlofXmZmer6D4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499716" cy="456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466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Doesn’t this sound a bit like 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Removes the need to care what </a:t>
            </a:r>
            <a:r>
              <a:rPr lang="en-GB" dirty="0"/>
              <a:t>j</a:t>
            </a:r>
            <a:r>
              <a:rPr lang="en-GB" dirty="0" smtClean="0"/>
              <a:t>ob scheduler is in use.</a:t>
            </a:r>
          </a:p>
          <a:p>
            <a:r>
              <a:rPr lang="en-GB" dirty="0" smtClean="0"/>
              <a:t>Compiles easily on Windows, Mac, Linux</a:t>
            </a:r>
          </a:p>
          <a:p>
            <a:r>
              <a:rPr lang="en-GB" dirty="0" smtClean="0"/>
              <a:t>Packages easily for deployment</a:t>
            </a:r>
          </a:p>
          <a:p>
            <a:r>
              <a:rPr lang="en-GB" dirty="0" smtClean="0"/>
              <a:t>APIs</a:t>
            </a:r>
          </a:p>
          <a:p>
            <a:pPr lvl="1"/>
            <a:r>
              <a:rPr lang="en-GB" dirty="0" smtClean="0"/>
              <a:t>C++, Python </a:t>
            </a:r>
          </a:p>
          <a:p>
            <a:pPr lvl="1"/>
            <a:r>
              <a:rPr lang="en-GB" dirty="0" smtClean="0"/>
              <a:t>others</a:t>
            </a:r>
          </a:p>
          <a:p>
            <a:r>
              <a:rPr lang="en-GB" dirty="0" smtClean="0"/>
              <a:t>Needs to handle network proxies, firewalls </a:t>
            </a:r>
            <a:r>
              <a:rPr lang="en-GB" dirty="0" err="1" smtClean="0"/>
              <a:t>etc</a:t>
            </a:r>
            <a:endParaRPr lang="en-GB" dirty="0" smtClean="0"/>
          </a:p>
          <a:p>
            <a:r>
              <a:rPr lang="en-GB" dirty="0" smtClean="0"/>
              <a:t>Does not need Admin or special permissions</a:t>
            </a:r>
          </a:p>
          <a:p>
            <a:r>
              <a:rPr lang="en-GB" dirty="0" smtClean="0"/>
              <a:t>Easy to add additional Job Managers</a:t>
            </a:r>
          </a:p>
          <a:p>
            <a:r>
              <a:rPr lang="en-GB" dirty="0" smtClean="0"/>
              <a:t>Just works …</a:t>
            </a:r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7544" y="26064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Lucida Sans" pitchFamily="34" charset="0"/>
              </a:defRPr>
            </a:lvl9pPr>
          </a:lstStyle>
          <a:p>
            <a:r>
              <a:rPr lang="en-GB" b="0" kern="0" dirty="0" smtClean="0">
                <a:solidFill>
                  <a:srgbClr val="FF0000"/>
                </a:solidFill>
              </a:rPr>
              <a:t>WS_GRAM</a:t>
            </a:r>
            <a:endParaRPr lang="en-GB" b="0" kern="0" dirty="0">
              <a:solidFill>
                <a:srgbClr val="FF0000"/>
              </a:solidFill>
            </a:endParaRPr>
          </a:p>
        </p:txBody>
      </p:sp>
      <p:pic>
        <p:nvPicPr>
          <p:cNvPr id="6" name="Picture 2" descr="C:\Users\rrc79113\AppData\Local\Microsoft\Windows\INetCache\IE\VC46N2NL\MC900434713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063" y="2046270"/>
            <a:ext cx="2418316" cy="253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IHBhUIBxMWFBUWFBoVGRgYFhkXHBkiFBweFxsdHxgbHSgiHBslIxggLT0nJSorLjIvFyAzODQtODQtLisBCgoKDg0OGhAQGywkICQ0LzgsLSwsLCwtNC0sLC80NCwsNCwsLCwsLywvLC00LCwsLCwvLCwsLTQsNCwsLCwsLP/AABEIASIArgMBEQACEQEDEQH/xAAcAAEAAgMBAQEAAAAAAAAAAAAABgcEBQgDAgH/xABDEAACAQIDBAUIBwYFBQAAAAAAAQIDBAUGEQcSITFBUWFxgRMUIjJSgpGhQmJykqKxshUzU5PB0SNDVLPCFjVzw/D/xAAaAQEAAwEBAQAAAAAAAAAAAAAABAUGAwIB/8QAMxEBAAIBAgMECQMFAQEAAAAAAAECAwQRBSExEkFR0RMiMnGRobHB8GGB4RQzNEJSI/H/2gAMAwEAAhEDEQA/ALxAAAAAAAAAAAAAAAAAAAAAAAAAAAAAAAAAAAAAAAAAAAAAAAAAAAAAAAAA+ZzVODnNpJLVt8EtO0ERv0QrHtqFhhbdK1k7ia6Kfq/zHwa7Y7xwtqKV/VaYOEajLzmOzH69fh57IJiu129uW44fCnQXQ9PKSXjL0fwnC2ptPRbYuCYa+3Mz8o8/mjl3nfEbv97d1V9iXk/0aHKc15702nDtNTpSP35/VgTx+7qfvLqu++tN/wDI89u3i7RpcMdKR8IeX7XuG9fL1f5k/wC47dvF9/p8X/MfCH3DHLqHqXNdd1Wa/qO3bxfJ02Gf9I+EMy2zhiFtLepXlf3qkpr4SbR6jLeO9ztoNNbrSPht9G+w3atiNo9LmVOuvrwSfg4bvzTPcam8dUTJwbTW9nePdPnum2CbXbW7ap4tTnbv2l/iQ+KSkvuvvO9dTWevJV5+CZqc8cxb5T5fNPrG+pYjbK5sKkakHylCSkviukkRMTzhUXx2pPZvG0/qyD68AAAAAAAAAABGs450t8q0NLh79ZrWNKL4vtk/ox7X26JnLJlinVN0egyamfV5R3z+dVH5ozjd5lqvz6elPXhShwgurVfSfbLXs0IN8tr9Wq0ugw6ePVjn4z1/hoIxc5KMVq3wSXTqc0yZ25ynOA7LL7FKarXm7bQf8TVz/lrl3SaZ3pp7T15KrUcYwY52r60/p0+Pluk1LYvTUNKt3JvspJL4OTOv9LHigTx62/KkfH+GsxTY5cUKe/hlxCq/ZlF0n4PWSb79DzbSz3SkYuO45na9Zj3c/JX2K4VXwe681xOnKnPqkufanyku1aoj2rNZ2lcYc+PNXtY53hhnl1AAADPwbGbjBLrznCqsqcunR8JadEovhJd6PVbzWd4cc2nx5q9nJG65skbTKWOSjY4uo0a74RevoVH2N+rJ9T59D1ehNxZ4tynqzGu4TfD6+PnX5x+eKwCQqAAAAAAAACHbRM6xyvZ+QttJXE16EeaguW/JdXUulrsZxzZexH6rLh2gnU23n2Y6+Sgby7nfXUrq8k5zk9ZSb1bZXzMzO8tfSlaVitY2iHifHtc+x3KlKlhccw3UVKrNy8nqv3cYtxbS9ptPj1aac3rN0+ONu1LL8Y1l5yTgryiOv6rOJSjAAGux3BKGPWLs8TgpxfJ9MX1xlzT/APuR5tWLRtLtgz5MFu3Sdpc+Z2yrUypinm9Z71Oerpz09ZLmn1SWq1Xan0ldlxzSWx0OsrqsfajrHWEeOaaAAAAC3tl+0B1pxwPHZ6yekaVWT59UJPr6n08uehMwZt/VszfFOGdnfNijl3x94+61yWz4AAAAAGtzFjEMAwapiV1yhHgumTfCMV3tr8zze0VjeXbT4LZ8kY697mfFsSqYviU8QvnvTqS3m/kkupJaJdiKu1ptO8tzhxVxUilekMQ+OoBfexvEVeZOVr9KjUnB90n5RPu9Jr3WWGntvTZkOM4ppqZt/wBRHl9k6O6qAAADR5zy/HMuATsJ6b+m9Tl7M48n3Pk+xs8ZKduuyVo9TOnyxeOnf7nNFWm6NV0qqalFtNPmmuDRVzybmtotG8PkPoAAAE9HqgOg9mGanmPA/JXb1r0dIz+sn6s+96aPtTfSixwZO3Xn1Y3iej/p8u9fZnp5JkdlaAAAACm9uOMurfUsFpP0YLys/tS1jHxUdfvkLVW5xVpeB4Nq2yz38o/Pzoq4ir8AATrY/jn7LzR5nWekLhKn7640/wA3Hvmd9Pfa23iqeMaf0mDtx1r9O/z/AGX2WDIgAAAA592t4UsMzlOpTWka0VWXDplrGfi5Rb94r9RXa/vbDhGb0mmiJ615eSGHBaAAAAAkuzrG3gebKVeT0hN+SqfZqNLV9iej9064b9m8IHEtP6bT2jvjnH7OkCyYoAAAAHM+e7x3+cbqvL+NKC7qX+GvlFFZlne8txoMfY01I/T682iOaYAAPujVlQrRrUXpKLUk10NPVMROz5asWiYnpLqPAsRWL4NRxCH+ZTjPTqbXFeD1XgWtbdqIlgc+KcWS1J7pZ56cgAAAqjbxaa0LW9XRKdN+8oyX6X8SJqo5RLQcBv616e6VQkNpAAAAAfgHUmWr54nl63vZ850YSl3uK3vnqWtJ3rEsDqcfo8tqeEy2R6cQAAA5Yx7/AL5X1/j1P1sqr+1Lfab+zT3R9GCeXYAAAL62MXfnOS1Rf+VWnT+OlT/2Fhpp3oyPGadnU7+MRP2+ydndUgAABXe3GnvZTpzXRcx+cKi/sR9T7C54HO2on3T9YUcQGrAAAAAA6J2VVHUyFbOfHhUXwqzS+SLLB/bhi+Kxtq77fp9ISw6q8AAAOa9oGGywrOFxRmuEqjqx7Y1XvrTu1074srM1ezeW34dljJpqTHdG3wR45poAAAXnsQoOnlOdSa0U7iTXalGEdfin8Cfpo9Rk+N2idRER3RH1lYRIU4AAAQDbZLTJ0U+m4h+mb/oR9T7C34L/AJP7T9lEkBrQAAAAAOi9l1F0Mh20Z9MZy+/UnJfJllgjbHDFcUt2tVeY/T6QlR1QAAAAhG07JrzLh6urBLziknu9HlI83DXoevFa8NdV06rhnxduN46rThmu/p79m/sz8p8fNQdWlKhVdKsnGUW000001waafJlf0a+LRaN46PkPoBm4NhVXG8RjYYdHenJ+CXTJvoius9VrNp2hxz56YaTe88nS+XsJhgWC0sMt+Kpx015bzfGUvFtvxLOlezGzD6jNObJbJPe2J6cQAAArfbpV0y1RpdLuFL7sJr/kRtV7MLrgUf8Avaf0+8KSILVAAAAAAdS5fsf2bgVCxlzp0YQffGKT+Za1jasQwGfJ6TLa/jMtgenIAAAAEezNkyzzL6d/T0qaaKpB7s/F8pe8mc74q36pmm12bT+xPLwnogd3sYflG7O7WnQp0uK8VLj8ER50vhK2px7l61PhP8PXD9jEVU3sRum49MadPdf3pN/pPsaXxl5ycenb1KfGfz6rDy/l22y9beRwqkoa+tLnKWntSfF93Ja8CRSla9FPqNVlzzvknf6Nqe0cAAAAFObd71TxC2sIvjCnOo1/5Gor/bfxIeqnnENLwHHtW9/HaPh/9VaRF+AAAACS7OcHeNZuo0WtYQflp/ZptPj2OW6veOuGvavCBxLP6HT2nvnlH7ukCyYoAAAAAAAAAAAAAAAAc3bRcV/a+cK9eL1jGXko91L0eHY2m/eK3NbtXltuG4fRaasd88/ijZyTgAAAAX5snyu8BwR3d5HStX0k01o4RXqxa6Hxbfek+RYYMfZrvPWWQ4trIz5ezX2a/Xx/PunJ3VQAAAAAAAAAAAAAABos741+wMs1r5PSe7u0/tT9GPw117os8ZL9msylaLB6fPWnd3+5zOVbdAAAAAtPZVkN3E449jUdILSVGm16/SqjXs9S6efLTel4MP8AtLP8V4jtvhxzz75+3n59LiJjNgAAAAAAAAAAAAAAAClNteP+eYtDBaD9Git6fbOa4L3Yv8bXQQtTfeey1HBNN2cc5p6z0938z9FakVeAAABa2zrZr5RxxbMkOHrQoyXPqdRdX1enp6nLw4O+zPcR4ttvjwT758vP4LfJjOAAAAAAAAAAAAAAAADWZkxiGA4JVxKvyhHVL2pPhGPi2jze3Zru76fBObLXHHe5iu7mV5dTurl705yc5Prcnq38yrmd53lu6UilYrXpDyPj0Ae1laVL+6ja2UHOcnpGMVq2fYiZnaHjJkrjrNrTtELryDs2hg27iONqNSvzjHnCl1famuvkny5ak7FgivO3Vl9fxW2bemLlX5z/AB+T4LEJCmAAAAAAAAAAAAAAAAACltteYfOsShgdu/RpaTqds5Lgvdi/xvqIWpvvPZafgml7NJzT1np7v5n6KzIq9AJHlHJdzmitrarcpJ6SqyT3V1qPty7F2atHXHitdB1mvxaaOfOfDz8F6ZVynbZXtvJ2EdZtelUlxnLx6I9i4d74k6mOtI5MpqtZl1Nt7zy7o7m+OiIAAAAAAAAAAAAAAAAAGBjuKQwXB6uJXHKnBy05avlGPe20vE82t2YmZdcGKc2SuOve5fvbqd7dzu7l6znJzk+tyer/ADKuZ3neW8x0ilYrXpDxPj2s/IWzGV6o4lmNONPnGjxUp9s+mMezm+zplYtPvzsodfxeK748HXvnyXFb0I21BULeKhGK0UYpJJLoSXJE2I2Zq1ptO8zvL0D4AAAAAAAAAAAAAAAAAACr9uWL+Rw2jhNN8aknUn3U+EU+xt6+4RdVbaIhe8DwdrJbJPd0/f8APmpohNOt/ZdkBUoQx3HI6yekqNNr1elTkva6l0c+emkzBh29azNcU4lNpnDinl3z9o+/5vaxLUAAAAAAAAAAAAAAAAAAAAADnza5fO8zvUh0UoQpLwW+/wAU2V+one7YcHx9jSxPjvP2+z62WZYWYMe8vdx1o0NJyT5Sb9SPdwbfZHTpGDH2rbz0g4rq5wYuzX2rfky6BLBjwAAAAAAAAAAAAAAAAAAAAADmHONV182XdSX+pqrwU2l8kVeSd7y3Wir2dPSP0j6Lu2UYUsMybSm1pKs3Wl7/AAh+FR+LJ2Cu1IZfiub0mpt4Ry+H8pgdlaAAAAAAAAAAAAAAAAAAAAAAcuZkWuZLlLn5xV/Wyqv7Ut5pv7FPdH0dN2FsrKwp2lPgoQjBd0EkvyLSI2jZhr2m9ptPeyD68AAAAAAAAAAAAAAAAAAAAAAFM1NnN5Xz3K6qQj5u7p1vKb8eMXPf03dd7e04ctNeziQvQW9Jv3NLHFMMaSKxPrdnbbbv229y5iazQAAAAAAAAAAAAAAAAAAAAAAAAAAAAAAAAAAAAAAAAAAAAAAAAAAAAAAAAAAAAAAAAAAAAAAAAAAAAAAAAAAAAAAAAAAAAAAAAACP5rzfbZXob19Jym1rGlHRzl0a/Vj2vqemr4HPJlrTql6TRZdTO1I5eM9FT4ztYvr2bWH7lvHo3YqcvGU1o/CKIltTaenJocPBcFI9fe0/CPl5tDPOuIznvO8reEtF8FwOfpr+KZHD9NH+kNhh+0rErKacq6qr2akIyT8UlL5nqNReO9xycJ0t49nb3T+QsLKu1a3xSqrXGYq3m+CnrrTfe3xh46rhzJGPURblPJTarg2TFHaxz2o+f8/nJYnPkSVMAAAAAAAAAAAAAAAAAGizpmOOWMClfzSc36FOL+lJ8vBaNvsRzyX7Fd0vR6WdTlikdO/3Ob8QvamJXsry+m51JvWUnzf9l2LgkkkVszMzvLbY8dcdYpSNohjnx7AAAC3Njmb5VZ/9O4jLXRN0JPnpFaunr1JcV1JNdSJmny/6yznGdFEf+9I9/n5rZJbPAAAAAAAAAAAAAAAACjttmKu6zJDDov0aNNar61X0n+Hd+ZB1Nt7bNVwTD2cM5O+0/KP53V2Rl0AAAADJwy+lhmI07639anOM17r107n/AFPtZ2ndzy44yUmk97qihVVxQjWpcVKKku5rVFswFomJ2l6B8AAAAAAAAAAAAAAAOctp7bz3c73tR/246Fbn/uS2nC/8Sn7/AFlFzksAAAAAAOncntyylaOX+lo/oiWmP2IYPV/5GT3z9W4PaOAAAAAAAAAAAAAAAURtow12mbfPUvRr04y1+tTW414JR+8QNTXa+/i1nBcva0/Y/wCZ+U8/NASOuAAAAAfdvRlc140KC1lKSjFdbk9EviIjfk82tFazaekOqsPtVY4fTs6fKnTjBd0Eor8i2iNo2YDJeb2m097IPrwAAAAAAAAAAAAAAARbaJlj/qfAHRoaeWpvfpPrfTHXqkvmkzlmx9uqfw/V/wBNm3npPXz/AGc61abo1HSqpxlFtNNaNNcGmnyaK1tImJjeHyH0AAALK2PZUle4gsevY6UqT/w9V68+Wq7I9ftadTJWnx7z2pUXGNbFKehrPOev6R/P0XWTWYAAAAAAAAAAAAAAAAACD572eUsyyd7ZNUrjTn9Cppy30uKf1lx05p8NOGXBF+cdVpoOJ30/qW51+ce7yUzjmWLvAqjjiVCcUvppb0H3TXDw59hCtjtXrDTYNZhzR6lo93f8GnPCUyrDD62JVvI4fSnVl1Qi5c+vTkfYrM9HPJlpjje8xHvWTlHZNUrVFdZme5Dn5GMtZS+1JcIrubfHmiVj03fZR6zjVYjs4Oc+Pl+fFb9vQjbUI0LeKjGKUYxS0SS4JJLkiZEbM5a02neer0D4AAAAAAAAAAAAAAAAAAABizw2hOW/OjTb63CLf5HzaHuMl46TPxZFOCpx3aaSXUlofXmZmer6D4AAAAAAAAAAAAAAAAAAAAAAAAAAAAAAAAAAAAAAAAAAAAAAAAAAAAAAAAAAAAAAAAAAAAAAAAAAAAAAAAAAAAAAAAD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688" y="5373216"/>
            <a:ext cx="353422" cy="5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209018" y="1658254"/>
            <a:ext cx="488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Not local or remote workstation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652120" y="2852936"/>
            <a:ext cx="278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WS_GRAM </a:t>
            </a:r>
            <a:br>
              <a:rPr lang="en-GB" dirty="0" smtClean="0">
                <a:solidFill>
                  <a:srgbClr val="FF0000"/>
                </a:solidFill>
              </a:rPr>
            </a:br>
            <a:r>
              <a:rPr lang="en-GB" dirty="0" smtClean="0">
                <a:solidFill>
                  <a:srgbClr val="FF0000"/>
                </a:solidFill>
              </a:rPr>
              <a:t>Web services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6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862" y="1584139"/>
            <a:ext cx="353422" cy="5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352" y="4945361"/>
            <a:ext cx="353422" cy="5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 descr="http://vector.me/files/images/1/8/189636/x_wrong_no_cross_clip_art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4515132"/>
            <a:ext cx="354255" cy="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7247918" y="4945361"/>
            <a:ext cx="189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File Transfer needs </a:t>
            </a:r>
            <a:r>
              <a:rPr lang="en-GB" dirty="0" err="1" smtClean="0">
                <a:solidFill>
                  <a:srgbClr val="FF0000"/>
                </a:solidFill>
              </a:rPr>
              <a:t>GridFTP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07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information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Project web page - </a:t>
            </a:r>
            <a:r>
              <a:rPr lang="en-GB" dirty="0" smtClean="0">
                <a:hlinkClick r:id="rId3"/>
              </a:rPr>
              <a:t>www.mantidproject.org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r>
              <a:rPr lang="en-GB" dirty="0" smtClean="0"/>
              <a:t>Many Thanks to the Project Sponsors</a:t>
            </a:r>
          </a:p>
          <a:p>
            <a:r>
              <a:rPr lang="en-GB" dirty="0" smtClean="0"/>
              <a:t>And the development team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916832"/>
            <a:ext cx="1897660" cy="839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2921501"/>
            <a:ext cx="1625344" cy="1083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100477"/>
            <a:ext cx="1885950" cy="752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2" b="12430"/>
          <a:stretch/>
        </p:blipFill>
        <p:spPr>
          <a:xfrm>
            <a:off x="611559" y="3212976"/>
            <a:ext cx="5781659" cy="30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4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</a:t>
            </a:r>
            <a:r>
              <a:rPr lang="en-GB" dirty="0" smtClean="0"/>
              <a:t>History</a:t>
            </a:r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404664" y="1916831"/>
            <a:ext cx="5184576" cy="213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28625" y="2222599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724904535"/>
              </p:ext>
            </p:extLst>
          </p:nvPr>
        </p:nvGraphicFramePr>
        <p:xfrm>
          <a:off x="467544" y="1257722"/>
          <a:ext cx="799288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797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Members</a:t>
            </a:r>
            <a:endParaRPr lang="en-GB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9673"/>
            <a:ext cx="8064896" cy="575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Contributors</a:t>
            </a:r>
            <a:endParaRPr lang="en-GB" dirty="0"/>
          </a:p>
        </p:txBody>
      </p:sp>
      <p:pic>
        <p:nvPicPr>
          <p:cNvPr id="1026" name="Picture 2" descr="McStas 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19" y="1732036"/>
            <a:ext cx="1787882" cy="1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542426"/>
            <a:ext cx="1303685" cy="123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952310" y="2276872"/>
            <a:ext cx="2232248" cy="3960440"/>
          </a:xfrm>
        </p:spPr>
        <p:txBody>
          <a:bodyPr/>
          <a:lstStyle/>
          <a:p>
            <a:endParaRPr lang="en-GB" sz="1800" dirty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491880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endParaRPr lang="en-GB" sz="1800" b="0" kern="0" dirty="0" smtClean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6300192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</p:txBody>
      </p:sp>
      <p:pic>
        <p:nvPicPr>
          <p:cNvPr id="1030" name="Picture 6" descr="Paul Scherrer Instit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4" y="4118046"/>
            <a:ext cx="15621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mlz-garching.de/files/frm_ii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33" y="3933056"/>
            <a:ext cx="1743454" cy="93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elmholtz-Zentrum Berli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921" y="3941833"/>
            <a:ext cx="21717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STO Nuclear-based science benefitting all Australians"/>
          <p:cNvPicPr>
            <a:picLocks noChangeAspect="1" noChangeArrowheads="1"/>
          </p:cNvPicPr>
          <p:nvPr/>
        </p:nvPicPr>
        <p:blipFill rotWithShape="1"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28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54" r="8648" b="14917"/>
          <a:stretch/>
        </p:blipFill>
        <p:spPr bwMode="auto">
          <a:xfrm>
            <a:off x="3727709" y="1784829"/>
            <a:ext cx="1860124" cy="7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Architectural </a:t>
            </a:r>
            <a:r>
              <a:rPr lang="en-GB" dirty="0" smtClean="0"/>
              <a:t>Design</a:t>
            </a:r>
            <a:br>
              <a:rPr lang="en-GB" dirty="0" smtClean="0"/>
            </a:br>
            <a:r>
              <a:rPr lang="en-GB" dirty="0" smtClean="0"/>
              <a:t>Overview</a:t>
            </a:r>
            <a:endParaRPr lang="en-GB" dirty="0"/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926455" y="5504904"/>
            <a:ext cx="1296988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5" name="AutoShape 23"/>
          <p:cNvSpPr>
            <a:spLocks noChangeAspect="1" noChangeArrowheads="1"/>
          </p:cNvSpPr>
          <p:nvPr/>
        </p:nvSpPr>
        <p:spPr bwMode="auto">
          <a:xfrm>
            <a:off x="683568" y="1272629"/>
            <a:ext cx="7056437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" name="Oval 24"/>
          <p:cNvSpPr>
            <a:spLocks noChangeArrowheads="1"/>
          </p:cNvSpPr>
          <p:nvPr/>
        </p:nvSpPr>
        <p:spPr bwMode="auto">
          <a:xfrm>
            <a:off x="2712382" y="1647266"/>
            <a:ext cx="3359001" cy="3000396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>
              <a:defRPr/>
            </a:pPr>
            <a:r>
              <a:rPr lang="en-GB" sz="2000" b="0" dirty="0">
                <a:latin typeface="Times New Roman" pitchFamily="18" charset="0"/>
              </a:rPr>
              <a:t>Mantid Framework</a:t>
            </a:r>
            <a:endParaRPr lang="en-GB" sz="2000" b="0" dirty="0"/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829618" y="1536154"/>
            <a:ext cx="1296987" cy="825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smtClean="0">
                <a:latin typeface="Times New Roman" pitchFamily="18" charset="0"/>
              </a:rPr>
              <a:t>Python</a:t>
            </a:r>
            <a:endParaRPr lang="en-GB" sz="1200" b="0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Command line &amp; Scripting interface</a:t>
            </a:r>
            <a:endParaRPr lang="en-GB" b="0" dirty="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829618" y="3461792"/>
            <a:ext cx="1296987" cy="6588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err="1">
                <a:latin typeface="Times New Roman" pitchFamily="18" charset="0"/>
              </a:rPr>
              <a:t>MantidPlot</a:t>
            </a:r>
            <a:r>
              <a:rPr lang="en-GB" sz="1200" b="0" dirty="0">
                <a:latin typeface="Times New Roman" pitchFamily="18" charset="0"/>
              </a:rPr>
              <a:t> Graphing  and analysis</a:t>
            </a:r>
            <a:endParaRPr lang="en-GB" b="0" dirty="0"/>
          </a:p>
        </p:txBody>
      </p:sp>
      <p:sp>
        <p:nvSpPr>
          <p:cNvPr id="9" name="AutoShape 27"/>
          <p:cNvSpPr>
            <a:spLocks noChangeArrowheads="1"/>
          </p:cNvSpPr>
          <p:nvPr/>
        </p:nvSpPr>
        <p:spPr bwMode="auto">
          <a:xfrm>
            <a:off x="7366943" y="4729410"/>
            <a:ext cx="1168400" cy="1550987"/>
          </a:xfrm>
          <a:prstGeom prst="can">
            <a:avLst>
              <a:gd name="adj" fmla="val 3318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RAW data files</a:t>
            </a:r>
            <a:endParaRPr lang="en-GB" b="0"/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7532464" y="2945853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NEXUS data files</a:t>
            </a:r>
            <a:endParaRPr lang="en-GB" b="0" dirty="0"/>
          </a:p>
        </p:txBody>
      </p:sp>
      <p:sp>
        <p:nvSpPr>
          <p:cNvPr id="11" name="Line 29"/>
          <p:cNvSpPr>
            <a:spLocks noChangeShapeType="1"/>
          </p:cNvSpPr>
          <p:nvPr/>
        </p:nvSpPr>
        <p:spPr bwMode="auto">
          <a:xfrm flipH="1" flipV="1">
            <a:off x="5868143" y="3321298"/>
            <a:ext cx="1479749" cy="19192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2" name="Line 30"/>
          <p:cNvSpPr>
            <a:spLocks noChangeShapeType="1"/>
          </p:cNvSpPr>
          <p:nvPr/>
        </p:nvSpPr>
        <p:spPr bwMode="auto">
          <a:xfrm flipH="1" flipV="1">
            <a:off x="5868144" y="3212976"/>
            <a:ext cx="1714920" cy="4905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3" name="Line 31"/>
          <p:cNvSpPr>
            <a:spLocks noChangeShapeType="1"/>
          </p:cNvSpPr>
          <p:nvPr/>
        </p:nvSpPr>
        <p:spPr bwMode="auto">
          <a:xfrm>
            <a:off x="2117080" y="1847304"/>
            <a:ext cx="512763" cy="1011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4" name="Rectangle 32"/>
          <p:cNvSpPr>
            <a:spLocks noChangeArrowheads="1"/>
          </p:cNvSpPr>
          <p:nvPr/>
        </p:nvSpPr>
        <p:spPr bwMode="auto">
          <a:xfrm>
            <a:off x="855018" y="5433467"/>
            <a:ext cx="1296987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15" name="Line 33"/>
          <p:cNvSpPr>
            <a:spLocks noChangeShapeType="1"/>
          </p:cNvSpPr>
          <p:nvPr/>
        </p:nvSpPr>
        <p:spPr bwMode="auto">
          <a:xfrm flipV="1">
            <a:off x="2144068" y="3231604"/>
            <a:ext cx="280987" cy="668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6" name="Line 34"/>
          <p:cNvSpPr>
            <a:spLocks noChangeShapeType="1"/>
          </p:cNvSpPr>
          <p:nvPr/>
        </p:nvSpPr>
        <p:spPr bwMode="auto">
          <a:xfrm flipV="1">
            <a:off x="2212330" y="3244304"/>
            <a:ext cx="358775" cy="226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7" name="AutoShape 35"/>
          <p:cNvSpPr>
            <a:spLocks noChangeArrowheads="1"/>
          </p:cNvSpPr>
          <p:nvPr/>
        </p:nvSpPr>
        <p:spPr bwMode="auto">
          <a:xfrm>
            <a:off x="5606405" y="5240585"/>
            <a:ext cx="1168400" cy="1189038"/>
          </a:xfrm>
          <a:prstGeom prst="can">
            <a:avLst>
              <a:gd name="adj" fmla="val 25442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Instrument log files</a:t>
            </a:r>
            <a:endParaRPr lang="en-GB" b="0" dirty="0"/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5868142" y="3461791"/>
            <a:ext cx="322462" cy="19081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2386955" y="2858542"/>
            <a:ext cx="568325" cy="39528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b="0" dirty="0">
                <a:latin typeface="Times New Roman" pitchFamily="18" charset="0"/>
              </a:rPr>
              <a:t>API</a:t>
            </a:r>
            <a:endParaRPr lang="en-GB" b="0" dirty="0"/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4569768" y="2861717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Workspaces</a:t>
            </a:r>
            <a:endParaRPr lang="en-GB" sz="2800" b="0" dirty="0"/>
          </a:p>
        </p:txBody>
      </p:sp>
      <p:sp>
        <p:nvSpPr>
          <p:cNvPr id="23" name="Rectangle 38"/>
          <p:cNvSpPr>
            <a:spLocks noChangeArrowheads="1"/>
          </p:cNvSpPr>
          <p:nvPr/>
        </p:nvSpPr>
        <p:spPr bwMode="auto">
          <a:xfrm>
            <a:off x="3069580" y="2861717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Algorithms</a:t>
            </a:r>
            <a:endParaRPr lang="en-GB" sz="2800" b="0" dirty="0"/>
          </a:p>
        </p:txBody>
      </p:sp>
      <p:grpSp>
        <p:nvGrpSpPr>
          <p:cNvPr id="24" name="Group 37"/>
          <p:cNvGrpSpPr>
            <a:grpSpLocks/>
          </p:cNvGrpSpPr>
          <p:nvPr/>
        </p:nvGrpSpPr>
        <p:grpSpPr bwMode="auto">
          <a:xfrm>
            <a:off x="2998143" y="3361779"/>
            <a:ext cx="1390650" cy="720725"/>
            <a:chOff x="2928926" y="5072074"/>
            <a:chExt cx="1389980" cy="720095"/>
          </a:xfrm>
        </p:grpSpPr>
        <p:grpSp>
          <p:nvGrpSpPr>
            <p:cNvPr id="25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27" name="Picture 26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8" name="Picture 27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  <p:grpSp>
        <p:nvGrpSpPr>
          <p:cNvPr id="29" name="Group 38"/>
          <p:cNvGrpSpPr>
            <a:grpSpLocks/>
          </p:cNvGrpSpPr>
          <p:nvPr/>
        </p:nvGrpSpPr>
        <p:grpSpPr bwMode="auto">
          <a:xfrm>
            <a:off x="4426893" y="3361779"/>
            <a:ext cx="1390650" cy="720725"/>
            <a:chOff x="2928926" y="5072074"/>
            <a:chExt cx="1389980" cy="720095"/>
          </a:xfrm>
        </p:grpSpPr>
        <p:grpSp>
          <p:nvGrpSpPr>
            <p:cNvPr id="30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32" name="Picture 31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Picture 32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950" y="0"/>
            <a:ext cx="2305050" cy="368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Line 29"/>
          <p:cNvSpPr>
            <a:spLocks noChangeShapeType="1"/>
          </p:cNvSpPr>
          <p:nvPr/>
        </p:nvSpPr>
        <p:spPr bwMode="auto">
          <a:xfrm flipH="1">
            <a:off x="5868141" y="1272629"/>
            <a:ext cx="1871863" cy="1783556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0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Plug in extensions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9512" y="1268760"/>
          <a:ext cx="879532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107504" y="407707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 bwMode="auto">
          <a:xfrm>
            <a:off x="107504" y="263691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3528" y="836712"/>
            <a:ext cx="4134626" cy="336989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00075" y="4360887"/>
            <a:ext cx="2371725" cy="1876425"/>
          </a:xfrm>
          <a:prstGeom prst="rect">
            <a:avLst/>
          </a:prstGeom>
          <a:noFill/>
        </p:spPr>
      </p:pic>
      <p:pic>
        <p:nvPicPr>
          <p:cNvPr id="9218" name="Picture 2" descr="File:ImageView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878297"/>
            <a:ext cx="5133454" cy="299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7" name="Picture 9" descr="C:\Mantid\Documents\Images\screenshots\Instrument view of GEM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6595282" y="634345"/>
            <a:ext cx="2361549" cy="33983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511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Tools</a:t>
            </a:r>
            <a:endParaRPr lang="en-GB" dirty="0"/>
          </a:p>
        </p:txBody>
      </p:sp>
      <p:pic>
        <p:nvPicPr>
          <p:cNvPr id="117762" name="Picture 2" descr="http://download.mantidproject.org/kits/Python27/1.29.12931/ReleaseNotes_files/instrument_ima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620688"/>
            <a:ext cx="3705994" cy="2674689"/>
          </a:xfrm>
          <a:prstGeom prst="rect">
            <a:avLst/>
          </a:prstGeom>
          <a:noFill/>
        </p:spPr>
      </p:pic>
      <p:pic>
        <p:nvPicPr>
          <p:cNvPr id="5" name="Picture 11" descr="http://www.mantidproject.org/images/thumb/3/30/IntrumentStorePlot.png/500px-IntrumentStorePl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95861" y="692696"/>
            <a:ext cx="3472083" cy="3312368"/>
          </a:xfrm>
          <a:prstGeom prst="rect">
            <a:avLst/>
          </a:prstGeom>
          <a:noFill/>
        </p:spPr>
      </p:pic>
      <p:pic>
        <p:nvPicPr>
          <p:cNvPr id="3" name="Picture 2" descr="C:\Mantid\Documents\Presentations\ILL 2012\LineViewerAnima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571926" cy="3000457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7504" y="4077072"/>
            <a:ext cx="41764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28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1566</TotalTime>
  <Words>645</Words>
  <Application>Microsoft Office PowerPoint</Application>
  <PresentationFormat>On-screen Show (4:3)</PresentationFormat>
  <Paragraphs>206</Paragraphs>
  <Slides>25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Mantid slide template</vt:lpstr>
      <vt:lpstr>The Mantid Project  The challenges of delivering flexible HPC for novice end users</vt:lpstr>
      <vt:lpstr>What Is Mantid</vt:lpstr>
      <vt:lpstr>Project History</vt:lpstr>
      <vt:lpstr>Members</vt:lpstr>
      <vt:lpstr>Contributors</vt:lpstr>
      <vt:lpstr>Architectural Design Overview</vt:lpstr>
      <vt:lpstr>Plug in extensions</vt:lpstr>
      <vt:lpstr>What can we do - Visualization</vt:lpstr>
      <vt:lpstr>What we can do - Tools</vt:lpstr>
      <vt:lpstr>What can we do - Visualization</vt:lpstr>
      <vt:lpstr>What we can do - Scripting</vt:lpstr>
      <vt:lpstr>What we can do - Algorithms</vt:lpstr>
      <vt:lpstr>The Mantid Environment</vt:lpstr>
      <vt:lpstr>Mantid and Distributed Computing</vt:lpstr>
      <vt:lpstr>What is a Mantid job?</vt:lpstr>
      <vt:lpstr>One possible Infrastructure</vt:lpstr>
      <vt:lpstr>Challenges</vt:lpstr>
      <vt:lpstr>Interfaces - Keep it simple</vt:lpstr>
      <vt:lpstr>Under the bonnet</vt:lpstr>
      <vt:lpstr>The Ideal Middleware</vt:lpstr>
      <vt:lpstr>Doesn’t this sound a bit like …</vt:lpstr>
      <vt:lpstr>Doesn’t this sound a bit like …</vt:lpstr>
      <vt:lpstr>Doesn’t this sound a bit like …</vt:lpstr>
      <vt:lpstr>Doesn’t this sound a bit like …</vt:lpstr>
      <vt:lpstr>Further information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Draper</dc:creator>
  <cp:lastModifiedBy>Draper, Nick (-,RAL,ISIS)</cp:lastModifiedBy>
  <cp:revision>54</cp:revision>
  <dcterms:created xsi:type="dcterms:W3CDTF">2013-07-01T09:21:39Z</dcterms:created>
  <dcterms:modified xsi:type="dcterms:W3CDTF">2014-03-18T14:53:35Z</dcterms:modified>
</cp:coreProperties>
</file>